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69"/>
  </p:notesMasterIdLst>
  <p:handoutMasterIdLst>
    <p:handoutMasterId r:id="rId70"/>
  </p:handoutMasterIdLst>
  <p:sldIdLst>
    <p:sldId id="257" r:id="rId5"/>
    <p:sldId id="258" r:id="rId6"/>
    <p:sldId id="259" r:id="rId7"/>
    <p:sldId id="260" r:id="rId8"/>
    <p:sldId id="266" r:id="rId9"/>
    <p:sldId id="267" r:id="rId10"/>
    <p:sldId id="268" r:id="rId11"/>
    <p:sldId id="269" r:id="rId12"/>
    <p:sldId id="270" r:id="rId13"/>
    <p:sldId id="271" r:id="rId14"/>
    <p:sldId id="272" r:id="rId15"/>
    <p:sldId id="273" r:id="rId16"/>
    <p:sldId id="274"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13" r:id="rId36"/>
    <p:sldId id="314" r:id="rId37"/>
    <p:sldId id="312" r:id="rId38"/>
    <p:sldId id="305" r:id="rId39"/>
    <p:sldId id="306" r:id="rId40"/>
    <p:sldId id="275" r:id="rId41"/>
    <p:sldId id="276" r:id="rId42"/>
    <p:sldId id="277" r:id="rId43"/>
    <p:sldId id="278" r:id="rId44"/>
    <p:sldId id="279" r:id="rId45"/>
    <p:sldId id="280" r:id="rId46"/>
    <p:sldId id="281" r:id="rId47"/>
    <p:sldId id="282" r:id="rId48"/>
    <p:sldId id="283"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284" r:id="rId63"/>
    <p:sldId id="285" r:id="rId64"/>
    <p:sldId id="262" r:id="rId65"/>
    <p:sldId id="263" r:id="rId66"/>
    <p:sldId id="264" r:id="rId67"/>
    <p:sldId id="265" r:id="rId68"/>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Weekly Intro - White BG" id="{B4587B1E-BB88-4173-8339-2929187587A5}">
          <p14:sldIdLst>
            <p14:sldId id="257"/>
            <p14:sldId id="258"/>
            <p14:sldId id="259"/>
            <p14:sldId id="260"/>
            <p14:sldId id="266"/>
            <p14:sldId id="267"/>
            <p14:sldId id="268"/>
            <p14:sldId id="269"/>
            <p14:sldId id="270"/>
            <p14:sldId id="271"/>
            <p14:sldId id="272"/>
            <p14:sldId id="273"/>
            <p14:sldId id="274"/>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13"/>
            <p14:sldId id="314"/>
            <p14:sldId id="312"/>
            <p14:sldId id="305"/>
            <p14:sldId id="306"/>
            <p14:sldId id="275"/>
            <p14:sldId id="276"/>
            <p14:sldId id="277"/>
            <p14:sldId id="278"/>
            <p14:sldId id="279"/>
            <p14:sldId id="280"/>
            <p14:sldId id="281"/>
            <p14:sldId id="282"/>
            <p14:sldId id="283"/>
            <p14:sldId id="315"/>
            <p14:sldId id="316"/>
            <p14:sldId id="317"/>
            <p14:sldId id="318"/>
            <p14:sldId id="319"/>
            <p14:sldId id="320"/>
            <p14:sldId id="321"/>
            <p14:sldId id="322"/>
            <p14:sldId id="323"/>
            <p14:sldId id="324"/>
            <p14:sldId id="325"/>
            <p14:sldId id="326"/>
            <p14:sldId id="327"/>
            <p14:sldId id="284"/>
            <p14:sldId id="285"/>
            <p14:sldId id="262"/>
            <p14:sldId id="263"/>
            <p14:sldId id="264"/>
            <p14:sldId id="265"/>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9" autoAdjust="0"/>
    <p:restoredTop sz="94249" autoAdjust="0"/>
  </p:normalViewPr>
  <p:slideViewPr>
    <p:cSldViewPr snapToGrid="0">
      <p:cViewPr>
        <p:scale>
          <a:sx n="76" d="100"/>
          <a:sy n="76" d="100"/>
        </p:scale>
        <p:origin x="-492" y="180"/>
      </p:cViewPr>
      <p:guideLst>
        <p:guide orient="horz" pos="2160"/>
        <p:guide pos="3840"/>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108"/>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xmlns=""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xmlns=""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xmlns=""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xmlns=""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xmlns=""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xmlns=""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extLst>
      <p:ext uri="{BB962C8B-B14F-4D97-AF65-F5344CB8AC3E}">
        <p14:creationId xmlns:p14="http://schemas.microsoft.com/office/powerpoint/2010/main" val="31652218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5477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821FFC14-5186-4A17-87FF-80B382C63772}" type="slidenum">
              <a:rPr lang="en-US"/>
              <a:pPr/>
              <a:t>13</a:t>
            </a:fld>
            <a:endParaRPr lang="en-US"/>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72213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900">
              <a:cs typeface="Arial" pitchFamily="34" charset="0"/>
            </a:endParaRPr>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788830D0-4113-4755-8550-526EF9F25DB6}" type="slidenum">
              <a:rPr lang="en-US" sz="1300"/>
              <a:pPr eaLnBrk="1" hangingPunct="1"/>
              <a:t>17</a:t>
            </a:fld>
            <a:endParaRPr lang="en-US"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900">
              <a:cs typeface="Arial" pitchFamily="34" charset="0"/>
            </a:endParaRPr>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3D06F213-E90D-44C5-9B73-6B3EBD56CE9E}" type="slidenum">
              <a:rPr lang="en-US" sz="1300"/>
              <a:pPr eaLnBrk="1" hangingPunct="1"/>
              <a:t>19</a:t>
            </a:fld>
            <a:endParaRPr lang="en-US"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900">
              <a:cs typeface="Arial" pitchFamily="34" charset="0"/>
            </a:endParaRPr>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F8E83D6D-1BA8-411D-8CCC-BF68EDBAD292}" type="slidenum">
              <a:rPr lang="en-US" sz="1300"/>
              <a:pPr eaLnBrk="1" hangingPunct="1"/>
              <a:t>20</a:t>
            </a:fld>
            <a:endParaRPr lang="en-US"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900">
              <a:cs typeface="Arial" pitchFamily="34" charset="0"/>
            </a:endParaRPr>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BF414F93-FA6C-4A96-9F95-13CFFC82D639}" type="slidenum">
              <a:rPr lang="en-US" sz="1300"/>
              <a:pPr eaLnBrk="1" hangingPunct="1"/>
              <a:t>21</a:t>
            </a:fld>
            <a:endParaRPr 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30D94D-E1CF-4942-9670-7567F4F44871}" type="slidenum">
              <a:rPr lang="en-US" smtClean="0"/>
              <a:t>27</a:t>
            </a:fld>
            <a:endParaRPr lang="en-US" dirty="0"/>
          </a:p>
        </p:txBody>
      </p:sp>
    </p:spTree>
    <p:extLst>
      <p:ext uri="{BB962C8B-B14F-4D97-AF65-F5344CB8AC3E}">
        <p14:creationId xmlns:p14="http://schemas.microsoft.com/office/powerpoint/2010/main" val="1242806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cs typeface="Arial" pitchFamily="34" charset="0"/>
            </a:endParaRPr>
          </a:p>
        </p:txBody>
      </p:sp>
      <p:sp>
        <p:nvSpPr>
          <p:cNvPr id="131076" name="Footer Placeholder 3"/>
          <p:cNvSpPr>
            <a:spLocks noGrp="1"/>
          </p:cNvSpPr>
          <p:nvPr>
            <p:ph type="ftr" sz="quarter" idx="4"/>
          </p:nvPr>
        </p:nvSpPr>
        <p:spPr>
          <a:xfrm>
            <a:off x="0"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r>
              <a:rPr lang="en-US" sz="1300"/>
              <a:t>Jagidsh Bhatta</a:t>
            </a:r>
          </a:p>
        </p:txBody>
      </p:sp>
      <p:sp>
        <p:nvSpPr>
          <p:cNvPr id="13107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1FBF52F7-F582-4266-9C6C-0A518C13D325}" type="slidenum">
              <a:rPr lang="en-US" sz="1300"/>
              <a:pPr eaLnBrk="1" hangingPunct="1"/>
              <a:t>28</a:t>
            </a:fld>
            <a:endParaRPr lang="en-US"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cs typeface="Arial" pitchFamily="34" charset="0"/>
            </a:endParaRPr>
          </a:p>
        </p:txBody>
      </p:sp>
      <p:sp>
        <p:nvSpPr>
          <p:cNvPr id="132100" name="Footer Placeholder 3"/>
          <p:cNvSpPr>
            <a:spLocks noGrp="1"/>
          </p:cNvSpPr>
          <p:nvPr>
            <p:ph type="ftr" sz="quarter" idx="4"/>
          </p:nvPr>
        </p:nvSpPr>
        <p:spPr>
          <a:xfrm>
            <a:off x="0"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r>
              <a:rPr lang="en-US" sz="1300"/>
              <a:t>Jagidsh Bhatta</a:t>
            </a:r>
          </a:p>
        </p:txBody>
      </p:sp>
      <p:sp>
        <p:nvSpPr>
          <p:cNvPr id="13210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188C9B8B-149D-4651-8366-73E6672F12FF}" type="slidenum">
              <a:rPr lang="en-US" sz="1300"/>
              <a:pPr eaLnBrk="1" hangingPunct="1"/>
              <a:t>29</a:t>
            </a:fld>
            <a:endParaRPr lang="en-US"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cs typeface="Arial" pitchFamily="34" charset="0"/>
            </a:endParaRPr>
          </a:p>
        </p:txBody>
      </p:sp>
      <p:sp>
        <p:nvSpPr>
          <p:cNvPr id="133124" name="Footer Placeholder 3"/>
          <p:cNvSpPr>
            <a:spLocks noGrp="1"/>
          </p:cNvSpPr>
          <p:nvPr>
            <p:ph type="ftr" sz="quarter" idx="4"/>
          </p:nvPr>
        </p:nvSpPr>
        <p:spPr>
          <a:xfrm>
            <a:off x="0"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r>
              <a:rPr lang="en-US" sz="1300"/>
              <a:t>Jagidsh Bhatta</a:t>
            </a:r>
          </a:p>
        </p:txBody>
      </p:sp>
      <p:sp>
        <p:nvSpPr>
          <p:cNvPr id="13312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19E1E673-F1B5-4BE0-B9A9-F57B54725A5E}" type="slidenum">
              <a:rPr lang="en-US" sz="1300"/>
              <a:pPr eaLnBrk="1" hangingPunct="1"/>
              <a:t>30</a:t>
            </a:fld>
            <a:endParaRPr lang="en-US"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cs typeface="Arial" pitchFamily="34" charset="0"/>
            </a:endParaRPr>
          </a:p>
        </p:txBody>
      </p:sp>
      <p:sp>
        <p:nvSpPr>
          <p:cNvPr id="134148" name="Footer Placeholder 3"/>
          <p:cNvSpPr>
            <a:spLocks noGrp="1"/>
          </p:cNvSpPr>
          <p:nvPr>
            <p:ph type="ftr" sz="quarter" idx="4"/>
          </p:nvPr>
        </p:nvSpPr>
        <p:spPr>
          <a:xfrm>
            <a:off x="0"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r>
              <a:rPr lang="en-US" sz="1300"/>
              <a:t>Jagidsh Bhatta</a:t>
            </a:r>
          </a:p>
        </p:txBody>
      </p:sp>
      <p:sp>
        <p:nvSpPr>
          <p:cNvPr id="13414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69088853-90C0-4326-82AA-3B5D1C4FD34E}" type="slidenum">
              <a:rPr lang="en-US" sz="1300"/>
              <a:pPr eaLnBrk="1" hangingPunct="1"/>
              <a:t>31</a:t>
            </a:fld>
            <a:endParaRPr lang="en-US"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8BFFBCD8-C026-4BBB-BC7A-D49CB119B5F5}" type="slidenum">
              <a:rPr lang="en-US"/>
              <a:pPr/>
              <a:t>5</a:t>
            </a:fld>
            <a:endParaRPr lang="en-US"/>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886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6"/>
          <p:cNvSpPr>
            <a:spLocks noGrp="1" noChangeArrowheads="1"/>
          </p:cNvSpPr>
          <p:nvPr>
            <p:ph type="ftr" sz="quarter" idx="4"/>
          </p:nvPr>
        </p:nvSpPr>
        <p:spPr>
          <a:xfrm>
            <a:off x="0"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r>
              <a:rPr lang="en-US" sz="1300"/>
              <a:t>Jagidsh Bhatta</a:t>
            </a:r>
          </a:p>
        </p:txBody>
      </p:sp>
      <p:sp>
        <p:nvSpPr>
          <p:cNvPr id="14029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1E070E7B-3FA3-428B-81F6-5569232EEC97}" type="slidenum">
              <a:rPr lang="en-US" sz="1300"/>
              <a:pPr eaLnBrk="1" hangingPunct="1"/>
              <a:t>32</a:t>
            </a:fld>
            <a:endParaRPr lang="en-US" sz="1300"/>
          </a:p>
        </p:txBody>
      </p:sp>
      <p:sp>
        <p:nvSpPr>
          <p:cNvPr id="140292" name="Slide Image Placeholder 1"/>
          <p:cNvSpPr>
            <a:spLocks noGrp="1" noRot="1" noChangeAspect="1" noTextEdit="1"/>
          </p:cNvSpPr>
          <p:nvPr>
            <p:ph type="sldImg"/>
          </p:nvPr>
        </p:nvSpPr>
        <p:spPr>
          <a:ln/>
        </p:spPr>
      </p:sp>
      <p:sp>
        <p:nvSpPr>
          <p:cNvPr id="14029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cs typeface="Arial" pitchFamily="34" charset="0"/>
            </a:endParaRPr>
          </a:p>
        </p:txBody>
      </p:sp>
      <p:sp>
        <p:nvSpPr>
          <p:cNvPr id="140294" name="Footer Placeholder 3"/>
          <p:cNvSpPr txBox="1">
            <a:spLocks noGrp="1"/>
          </p:cNvSpPr>
          <p:nvPr/>
        </p:nvSpPr>
        <p:spPr bwMode="auto">
          <a:xfrm>
            <a:off x="0" y="9121140"/>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300"/>
              <a:t>Jagidsh Bhatta</a:t>
            </a:r>
          </a:p>
        </p:txBody>
      </p:sp>
      <p:sp>
        <p:nvSpPr>
          <p:cNvPr id="140295" name="Slide Number Placeholder 4"/>
          <p:cNvSpPr txBox="1">
            <a:spLocks noGrp="1"/>
          </p:cNvSpPr>
          <p:nvPr/>
        </p:nvSpPr>
        <p:spPr bwMode="auto">
          <a:xfrm>
            <a:off x="4145280" y="9121140"/>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fld id="{159D9626-3EEA-49DA-A7D6-88D496CD7B28}" type="slidenum">
              <a:rPr lang="en-US" sz="1300"/>
              <a:pPr algn="r" eaLnBrk="1" hangingPunct="1"/>
              <a:t>32</a:t>
            </a:fld>
            <a:endParaRPr lang="en-US"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6"/>
          <p:cNvSpPr>
            <a:spLocks noGrp="1" noChangeArrowheads="1"/>
          </p:cNvSpPr>
          <p:nvPr>
            <p:ph type="ftr" sz="quarter" idx="4"/>
          </p:nvPr>
        </p:nvSpPr>
        <p:spPr>
          <a:xfrm>
            <a:off x="0"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r>
              <a:rPr lang="en-US" sz="1300"/>
              <a:t>Jagidsh Bhatta</a:t>
            </a:r>
          </a:p>
        </p:txBody>
      </p:sp>
      <p:sp>
        <p:nvSpPr>
          <p:cNvPr id="141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75B5CF3F-AF96-4511-AAF1-A252FE469AE5}" type="slidenum">
              <a:rPr lang="en-US" sz="1300"/>
              <a:pPr eaLnBrk="1" hangingPunct="1"/>
              <a:t>33</a:t>
            </a:fld>
            <a:endParaRPr lang="en-US" sz="1300"/>
          </a:p>
        </p:txBody>
      </p:sp>
      <p:sp>
        <p:nvSpPr>
          <p:cNvPr id="141316" name="Slide Image Placeholder 1"/>
          <p:cNvSpPr>
            <a:spLocks noGrp="1" noRot="1" noChangeAspect="1" noTextEdit="1"/>
          </p:cNvSpPr>
          <p:nvPr>
            <p:ph type="sldImg"/>
          </p:nvPr>
        </p:nvSpPr>
        <p:spPr>
          <a:ln/>
        </p:spPr>
      </p:sp>
      <p:sp>
        <p:nvSpPr>
          <p:cNvPr id="14131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cs typeface="Arial" pitchFamily="34" charset="0"/>
            </a:endParaRPr>
          </a:p>
        </p:txBody>
      </p:sp>
      <p:sp>
        <p:nvSpPr>
          <p:cNvPr id="141318" name="Footer Placeholder 3"/>
          <p:cNvSpPr txBox="1">
            <a:spLocks noGrp="1"/>
          </p:cNvSpPr>
          <p:nvPr/>
        </p:nvSpPr>
        <p:spPr bwMode="auto">
          <a:xfrm>
            <a:off x="0" y="9121140"/>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300"/>
              <a:t>Jagidsh Bhatta</a:t>
            </a:r>
          </a:p>
        </p:txBody>
      </p:sp>
      <p:sp>
        <p:nvSpPr>
          <p:cNvPr id="141319" name="Slide Number Placeholder 4"/>
          <p:cNvSpPr txBox="1">
            <a:spLocks noGrp="1"/>
          </p:cNvSpPr>
          <p:nvPr/>
        </p:nvSpPr>
        <p:spPr bwMode="auto">
          <a:xfrm>
            <a:off x="4145280" y="9121140"/>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fld id="{BF727C37-74E6-4C7E-80AB-11673FBFA485}" type="slidenum">
              <a:rPr lang="en-US" sz="1300"/>
              <a:pPr algn="r" eaLnBrk="1" hangingPunct="1"/>
              <a:t>33</a:t>
            </a:fld>
            <a:endParaRPr lang="en-US"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6"/>
          <p:cNvSpPr>
            <a:spLocks noGrp="1" noChangeArrowheads="1"/>
          </p:cNvSpPr>
          <p:nvPr>
            <p:ph type="ftr" sz="quarter" idx="4"/>
          </p:nvPr>
        </p:nvSpPr>
        <p:spPr>
          <a:xfrm>
            <a:off x="0"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r>
              <a:rPr lang="en-US" sz="1300"/>
              <a:t>Jagidsh Bhatta</a:t>
            </a:r>
          </a:p>
        </p:txBody>
      </p:sp>
      <p:sp>
        <p:nvSpPr>
          <p:cNvPr id="14233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3769733E-49F8-419B-983F-8CE6B5BEDB77}" type="slidenum">
              <a:rPr lang="en-US" sz="1300"/>
              <a:pPr eaLnBrk="1" hangingPunct="1"/>
              <a:t>34</a:t>
            </a:fld>
            <a:endParaRPr lang="en-US" sz="1300"/>
          </a:p>
        </p:txBody>
      </p:sp>
      <p:sp>
        <p:nvSpPr>
          <p:cNvPr id="142340" name="Slide Image Placeholder 1"/>
          <p:cNvSpPr>
            <a:spLocks noGrp="1" noRot="1" noChangeAspect="1" noTextEdit="1"/>
          </p:cNvSpPr>
          <p:nvPr>
            <p:ph type="sldImg"/>
          </p:nvPr>
        </p:nvSpPr>
        <p:spPr>
          <a:ln/>
        </p:spPr>
      </p:sp>
      <p:sp>
        <p:nvSpPr>
          <p:cNvPr id="14234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cs typeface="Arial" pitchFamily="34" charset="0"/>
            </a:endParaRPr>
          </a:p>
        </p:txBody>
      </p:sp>
      <p:sp>
        <p:nvSpPr>
          <p:cNvPr id="142342" name="Footer Placeholder 3"/>
          <p:cNvSpPr txBox="1">
            <a:spLocks noGrp="1"/>
          </p:cNvSpPr>
          <p:nvPr/>
        </p:nvSpPr>
        <p:spPr bwMode="auto">
          <a:xfrm>
            <a:off x="0" y="9121140"/>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300"/>
              <a:t>Jagidsh Bhatta</a:t>
            </a:r>
          </a:p>
        </p:txBody>
      </p:sp>
      <p:sp>
        <p:nvSpPr>
          <p:cNvPr id="142343" name="Slide Number Placeholder 4"/>
          <p:cNvSpPr txBox="1">
            <a:spLocks noGrp="1"/>
          </p:cNvSpPr>
          <p:nvPr/>
        </p:nvSpPr>
        <p:spPr bwMode="auto">
          <a:xfrm>
            <a:off x="4145280" y="9121140"/>
            <a:ext cx="3169920" cy="4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fld id="{ABEFD878-4269-426E-96C4-EF8DE15D9EEE}" type="slidenum">
              <a:rPr lang="en-US" sz="1300"/>
              <a:pPr algn="r" eaLnBrk="1" hangingPunct="1"/>
              <a:t>34</a:t>
            </a:fld>
            <a:endParaRPr lang="en-US"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cs typeface="Arial" pitchFamily="34" charset="0"/>
            </a:endParaRPr>
          </a:p>
        </p:txBody>
      </p:sp>
      <p:sp>
        <p:nvSpPr>
          <p:cNvPr id="135172" name="Footer Placeholder 3"/>
          <p:cNvSpPr>
            <a:spLocks noGrp="1"/>
          </p:cNvSpPr>
          <p:nvPr>
            <p:ph type="ftr" sz="quarter" idx="4"/>
          </p:nvPr>
        </p:nvSpPr>
        <p:spPr>
          <a:xfrm>
            <a:off x="0"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r>
              <a:rPr lang="en-US" sz="1300"/>
              <a:t>Jagidsh Bhatta</a:t>
            </a:r>
          </a:p>
        </p:txBody>
      </p:sp>
      <p:sp>
        <p:nvSpPr>
          <p:cNvPr id="135173"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E7FB16BC-2246-487B-9742-880CFF9EE055}" type="slidenum">
              <a:rPr lang="en-US" sz="1300"/>
              <a:pPr eaLnBrk="1" hangingPunct="1"/>
              <a:t>35</a:t>
            </a:fld>
            <a:endParaRPr lang="en-US"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cs typeface="Arial" pitchFamily="34" charset="0"/>
            </a:endParaRPr>
          </a:p>
        </p:txBody>
      </p:sp>
      <p:sp>
        <p:nvSpPr>
          <p:cNvPr id="136196" name="Footer Placeholder 3"/>
          <p:cNvSpPr>
            <a:spLocks noGrp="1"/>
          </p:cNvSpPr>
          <p:nvPr>
            <p:ph type="ftr" sz="quarter" idx="4"/>
          </p:nvPr>
        </p:nvSpPr>
        <p:spPr>
          <a:xfrm>
            <a:off x="0"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r>
              <a:rPr lang="en-US" sz="1300"/>
              <a:t>Jagidsh Bhatta</a:t>
            </a:r>
          </a:p>
        </p:txBody>
      </p:sp>
      <p:sp>
        <p:nvSpPr>
          <p:cNvPr id="13619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85372" indent="-302066" eaLnBrk="0" hangingPunct="0">
              <a:defRPr sz="2500">
                <a:solidFill>
                  <a:schemeClr val="tx1"/>
                </a:solidFill>
                <a:latin typeface="Times New Roman" pitchFamily="18" charset="0"/>
              </a:defRPr>
            </a:lvl2pPr>
            <a:lvl3pPr marL="1208265" indent="-241653" eaLnBrk="0" hangingPunct="0">
              <a:defRPr sz="2500">
                <a:solidFill>
                  <a:schemeClr val="tx1"/>
                </a:solidFill>
                <a:latin typeface="Times New Roman" pitchFamily="18" charset="0"/>
              </a:defRPr>
            </a:lvl3pPr>
            <a:lvl4pPr marL="1691571" indent="-241653" eaLnBrk="0" hangingPunct="0">
              <a:defRPr sz="2500">
                <a:solidFill>
                  <a:schemeClr val="tx1"/>
                </a:solidFill>
                <a:latin typeface="Times New Roman" pitchFamily="18" charset="0"/>
              </a:defRPr>
            </a:lvl4pPr>
            <a:lvl5pPr marL="2174878" indent="-241653" eaLnBrk="0" hangingPunct="0">
              <a:defRPr sz="2500">
                <a:solidFill>
                  <a:schemeClr val="tx1"/>
                </a:solidFill>
                <a:latin typeface="Times New Roman" pitchFamily="18" charset="0"/>
              </a:defRPr>
            </a:lvl5pPr>
            <a:lvl6pPr marL="2658184" indent="-241653" eaLnBrk="0" fontAlgn="base" hangingPunct="0">
              <a:spcBef>
                <a:spcPct val="0"/>
              </a:spcBef>
              <a:spcAft>
                <a:spcPct val="0"/>
              </a:spcAft>
              <a:defRPr sz="2500">
                <a:solidFill>
                  <a:schemeClr val="tx1"/>
                </a:solidFill>
                <a:latin typeface="Times New Roman" pitchFamily="18" charset="0"/>
              </a:defRPr>
            </a:lvl6pPr>
            <a:lvl7pPr marL="3141490" indent="-241653" eaLnBrk="0" fontAlgn="base" hangingPunct="0">
              <a:spcBef>
                <a:spcPct val="0"/>
              </a:spcBef>
              <a:spcAft>
                <a:spcPct val="0"/>
              </a:spcAft>
              <a:defRPr sz="2500">
                <a:solidFill>
                  <a:schemeClr val="tx1"/>
                </a:solidFill>
                <a:latin typeface="Times New Roman" pitchFamily="18" charset="0"/>
              </a:defRPr>
            </a:lvl7pPr>
            <a:lvl8pPr marL="3624796" indent="-241653" eaLnBrk="0" fontAlgn="base" hangingPunct="0">
              <a:spcBef>
                <a:spcPct val="0"/>
              </a:spcBef>
              <a:spcAft>
                <a:spcPct val="0"/>
              </a:spcAft>
              <a:defRPr sz="2500">
                <a:solidFill>
                  <a:schemeClr val="tx1"/>
                </a:solidFill>
                <a:latin typeface="Times New Roman" pitchFamily="18" charset="0"/>
              </a:defRPr>
            </a:lvl8pPr>
            <a:lvl9pPr marL="4108102" indent="-241653" eaLnBrk="0" fontAlgn="base" hangingPunct="0">
              <a:spcBef>
                <a:spcPct val="0"/>
              </a:spcBef>
              <a:spcAft>
                <a:spcPct val="0"/>
              </a:spcAft>
              <a:defRPr sz="2500">
                <a:solidFill>
                  <a:schemeClr val="tx1"/>
                </a:solidFill>
                <a:latin typeface="Times New Roman" pitchFamily="18" charset="0"/>
              </a:defRPr>
            </a:lvl9pPr>
          </a:lstStyle>
          <a:p>
            <a:pPr eaLnBrk="1" hangingPunct="1"/>
            <a:fld id="{52684A07-D32A-4716-B6FB-CB5DC6006D46}" type="slidenum">
              <a:rPr lang="en-US" sz="1300"/>
              <a:pPr eaLnBrk="1" hangingPunct="1"/>
              <a:t>36</a:t>
            </a:fld>
            <a:endParaRPr lang="en-US"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2B0B1845-832F-40E1-BD1A-36E66CB8E4D7}" type="slidenum">
              <a:rPr lang="en-US"/>
              <a:pPr/>
              <a:t>37</a:t>
            </a:fld>
            <a:endParaRPr lang="en-US"/>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96797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FFE87525-CC0B-44F2-91D7-7E25819FB1C5}" type="slidenum">
              <a:rPr lang="en-US"/>
              <a:pPr/>
              <a:t>38</a:t>
            </a:fld>
            <a:endParaRPr lang="en-US"/>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00979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36784AEF-231D-4224-99AA-ED7D5871A6D0}" type="slidenum">
              <a:rPr lang="en-US"/>
              <a:pPr/>
              <a:t>39</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79864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EF64D288-8470-4AA2-B446-1EDA3A79FC87}" type="slidenum">
              <a:rPr lang="en-US"/>
              <a:pPr/>
              <a:t>40</a:t>
            </a:fld>
            <a:endParaRPr lang="en-US"/>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569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C5BEC650-2471-4C2B-82EB-DA19F2D9D4DA}" type="slidenum">
              <a:rPr lang="en-US"/>
              <a:pPr/>
              <a:t>41</a:t>
            </a:fld>
            <a:endParaRPr lang="en-US"/>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16885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F1E41F4D-B957-4019-B2F4-4FEF16DDE8FB}" type="slidenum">
              <a:rPr lang="en-US"/>
              <a:pPr/>
              <a:t>6</a:t>
            </a:fld>
            <a:endParaRPr lang="en-US"/>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53565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32C08C21-8286-454E-AE15-9524D3651229}" type="slidenum">
              <a:rPr lang="en-US"/>
              <a:pPr/>
              <a:t>42</a:t>
            </a:fld>
            <a:endParaRPr lang="en-US"/>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50265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CDC786C2-1B3C-41C5-A996-6A9123F7AADC}" type="slidenum">
              <a:rPr lang="en-US"/>
              <a:pPr/>
              <a:t>43</a:t>
            </a:fld>
            <a:endParaRPr lang="en-US"/>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66122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973F19AB-ADA1-4989-BD08-15F973BFDCC6}" type="slidenum">
              <a:rPr lang="en-US"/>
              <a:pPr/>
              <a:t>44</a:t>
            </a:fld>
            <a:endParaRPr lang="en-US"/>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5119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C65748DB-2FAE-424E-A7B5-95C531869F9B}" type="slidenum">
              <a:rPr lang="en-US"/>
              <a:pPr/>
              <a:t>45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3646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762418B4-86FB-4C2A-9C2B-B2F54E49C0AB}" type="slidenum">
              <a:rPr lang="en-US"/>
              <a:pPr/>
              <a:t>59</a:t>
            </a:fld>
            <a:endParaRPr lang="en-US"/>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00317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BA00B9A0-78BA-42BF-B41D-CDB283E34A0E}" type="slidenum">
              <a:rPr lang="en-US"/>
              <a:pPr/>
              <a:t>60</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3232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DB22CD70-499E-4CD9-A99D-AE505DFF36BF}" type="slidenum">
              <a:rPr lang="en-US"/>
              <a:pPr/>
              <a:t>7</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69127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C9FFB2A1-4ECF-4FC4-A698-0FFF8FEAF036}" type="slidenum">
              <a:rPr lang="en-US"/>
              <a:pPr/>
              <a:t>8</a:t>
            </a:fld>
            <a:endParaRPr lang="en-US"/>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42745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E582A4F4-42D8-44C9-9389-431DDDBC8692}" type="slidenum">
              <a:rPr lang="en-US"/>
              <a:pPr/>
              <a:t>9</a:t>
            </a:fld>
            <a:endParaRPr lang="en-US"/>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0137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E4FEEF45-1609-44C8-AC15-8EA950AB992E}" type="slidenum">
              <a:rPr lang="en-US"/>
              <a:pPr/>
              <a:t>10</a:t>
            </a:fld>
            <a:endParaRPr lang="en-US"/>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1678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A9445DC0-23EF-4DEF-99E8-5A7D44413C3B}" type="slidenum">
              <a:rPr lang="en-US"/>
              <a:pPr/>
              <a:t>11</a:t>
            </a:fld>
            <a:endParaRPr lang="en-US"/>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76518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9286845"/>
            <a:ext cx="2971800" cy="488871"/>
          </a:xfrm>
          <a:prstGeom prst="rect">
            <a:avLst/>
          </a:prstGeom>
          <a:ln/>
        </p:spPr>
        <p:txBody>
          <a:bodyPr/>
          <a:lstStyle/>
          <a:p>
            <a:fld id="{3C88060F-B023-4097-96D9-EFD58D15E0C2}" type="slidenum">
              <a:rPr lang="en-US"/>
              <a:pPr/>
              <a:t>12</a:t>
            </a:fld>
            <a:endParaRPr lang="en-US"/>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6900918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6E87F31-FA75-006F-00CD-B701AA25BEB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xmlns="" id="{A01C7C8E-F6F3-0FA5-D100-E4D2210601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xmlns="" id="{D43B7469-696D-D5B3-7497-03AB7CFB3F90}"/>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xmlns=""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xmlns=""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xmlns="" id="{163C07D3-0112-1601-B752-FDBF091DDE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xmlns="" id="{0802BECB-EBD7-EAF2-F449-AA70E280397A}"/>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xmlns=""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xmlns=""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xmlns="" id="{9CBCAFAD-0874-A920-E7D5-68A99F5090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xmlns=""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xmlns="" id="{59460E12-C28F-6F47-C8AD-1B01DC7DB16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xmlns=""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xmlns="" id="{C7C10021-D30B-49A3-9775-E4B0180588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xmlns="" id="{131C5456-E521-C7D4-FB88-68A63787FD4F}"/>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xmlns="" id="{04DC0352-F5ED-1918-1F8A-8B80BB6E8C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5900D48-6E21-4217-3CC3-BFF1E0D91861}"/>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xmlns="" id="{3079C5E1-25DB-A4A6-EC23-BE511C9604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xmlns="" id="{AA1C13FB-D1A7-194E-A332-391C492A0CF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xmlns="" id="{C3D40C30-8297-E054-688C-7A1636F331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xmlns="" id="{53C3B966-D4E4-30D5-4A13-103486C2EBAD}"/>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xmlns="" id="{88157A30-7FA7-829E-6D9C-4DCC0CDCA7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xmlns=""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xmlns=""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xmlns="" id="{82C331B9-CEE5-20AD-DD62-DCC7F9E2436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xmlns=""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xmlns=""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xmlns="" id="{ED178921-E6EB-89FB-1721-8D340F832CB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xmlns=""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xmlns=""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xmlns=""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xmlns="" id="{9186F32B-2E23-EAE7-28F5-E2FCF5E3DFC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xmlns=""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xmlns=""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xmlns=""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xmlns="" id="{10178BF3-0C44-7F6F-9A93-FAD4F3ED2C4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xmlns=""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xmlns=""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xmlns=""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xmlns=""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xmlns=""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xmlns=""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xmlns=""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xmlns=""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xmlns=""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xmlns=""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xmlns="" id="{60D7C342-4D59-30CD-6ECC-0731D5E44748}"/>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xmlns=""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xmlns=""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xmlns=""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xmlns=""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xmlns=""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xmlns=""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xmlns=""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xmlns=""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xmlns=""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xmlns=""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xmlns=""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xmlns="" id="{6E97445D-AA3E-4FF1-5C3D-A2CF07C45D6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xmlns=""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xmlns="" id="{E2BECE40-B9F8-5238-73EB-2221EFFF7056}"/>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xmlns="" id="{3079C5E1-25DB-A4A6-EC23-BE511C9604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xmlns="" id="{1CD8D465-41A1-E0A8-A8B4-C64FB4642DA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xmlns=""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xmlns=""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xmlns="" id="{894E1089-2642-1F16-6D34-0AA470DAB4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xmlns="" id="{C97ADB29-0190-8E6A-A68B-AEBB217C0E84}"/>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xmlns=""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xmlns=""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xmlns=""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xmlns=""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xmlns=""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xmlns=""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xmlns=""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xmlns=""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xmlns="" id="{890E9656-A63D-02CF-0218-527AB2D41C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xmlns="" id="{1CD8D465-41A1-E0A8-A8B4-C64FB4642DA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xmlns="" id="{6F99F1D5-796D-B18C-4706-ECD5827DB6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xmlns=""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xmlns=""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xmlns="" id="{E3F9F65D-AB78-8571-A238-B3743684A64B}"/>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xmlns=""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xmlns="" id="{EDC140F1-7C93-36F2-49E9-260DAC6B7E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xmlns=""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xmlns=""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xmlns=""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xmlns=""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xmlns=""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xmlns=""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xmlns=""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xmlns=""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xmlns=""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xmlns=""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xmlns=""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xmlns="" id="{3079C5E1-25DB-A4A6-EC23-BE511C9604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xmlns=""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xmlns=""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xmlns=""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xmlns=""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xmlns=""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xmlns=""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xmlns="" id="{C388C33F-8C44-39F0-8C2F-7CF690D3C16C}"/>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xmlns=""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xmlns=""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xmlns=""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xmlns=""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xmlns=""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xmlns=""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xmlns="" id="{13D2297B-429D-D242-496A-D8036CC69E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MY"/>
          </a:p>
        </p:txBody>
      </p:sp>
      <p:sp>
        <p:nvSpPr>
          <p:cNvPr id="3" name="Content Placeholder 2"/>
          <p:cNvSpPr>
            <a:spLocks noGrp="1"/>
          </p:cNvSpPr>
          <p:nvPr>
            <p:ph sz="half" idx="1"/>
          </p:nvPr>
        </p:nvSpPr>
        <p:spPr>
          <a:xfrm>
            <a:off x="914400" y="19812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914400" y="41148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Footer Placeholder 4"/>
          <p:cNvSpPr>
            <a:spLocks noGrp="1"/>
          </p:cNvSpPr>
          <p:nvPr>
            <p:ph type="ftr" sz="quarter" idx="10"/>
          </p:nvPr>
        </p:nvSpPr>
        <p:spPr>
          <a:xfrm>
            <a:off x="914400" y="6324600"/>
            <a:ext cx="9042400" cy="254000"/>
          </a:xfrm>
          <a:prstGeom prst="rect">
            <a:avLst/>
          </a:prstGeom>
        </p:spPr>
        <p:txBody>
          <a:bodyPr/>
          <a:lstStyle>
            <a:lvl1pPr>
              <a:defRPr/>
            </a:lvl1pPr>
          </a:lstStyle>
          <a:p>
            <a:r>
              <a:rPr lang="en-US"/>
              <a:t>Database Systems: Design, Implementation, &amp; Management, 7</a:t>
            </a:r>
            <a:r>
              <a:rPr lang="en-US" baseline="30000"/>
              <a:t>th</a:t>
            </a:r>
            <a:r>
              <a:rPr lang="en-US"/>
              <a:t> Edition, Rob &amp; Coronel</a:t>
            </a:r>
            <a:endParaRPr lang="en-US" sz="1400">
              <a:solidFill>
                <a:schemeClr val="tx1"/>
              </a:solidFill>
            </a:endParaRPr>
          </a:p>
        </p:txBody>
      </p:sp>
    </p:spTree>
    <p:extLst>
      <p:ext uri="{BB962C8B-B14F-4D97-AF65-F5344CB8AC3E}">
        <p14:creationId xmlns:p14="http://schemas.microsoft.com/office/powerpoint/2010/main" val="11021939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endParaRPr lang="en-MY"/>
          </a:p>
        </p:txBody>
      </p:sp>
      <p:sp>
        <p:nvSpPr>
          <p:cNvPr id="3" name="Text Placeholder 2"/>
          <p:cNvSpPr>
            <a:spLocks noGrp="1"/>
          </p:cNvSpPr>
          <p:nvPr>
            <p:ph type="body" sz="half" idx="1"/>
          </p:nvPr>
        </p:nvSpPr>
        <p:spPr>
          <a:xfrm>
            <a:off x="914400" y="19812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914400" y="4114800"/>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Footer Placeholder 4"/>
          <p:cNvSpPr>
            <a:spLocks noGrp="1"/>
          </p:cNvSpPr>
          <p:nvPr>
            <p:ph type="ftr" sz="quarter" idx="10"/>
          </p:nvPr>
        </p:nvSpPr>
        <p:spPr>
          <a:xfrm>
            <a:off x="914400" y="6324600"/>
            <a:ext cx="9042400" cy="254000"/>
          </a:xfrm>
          <a:prstGeom prst="rect">
            <a:avLst/>
          </a:prstGeom>
        </p:spPr>
        <p:txBody>
          <a:bodyPr/>
          <a:lstStyle>
            <a:lvl1pPr>
              <a:defRPr/>
            </a:lvl1pPr>
          </a:lstStyle>
          <a:p>
            <a:r>
              <a:rPr lang="en-US"/>
              <a:t>Database Systems: Design, Implementation, &amp; Management, 7</a:t>
            </a:r>
            <a:r>
              <a:rPr lang="en-US" baseline="30000"/>
              <a:t>th</a:t>
            </a:r>
            <a:r>
              <a:rPr lang="en-US"/>
              <a:t> Edition, Rob &amp; Coronel</a:t>
            </a:r>
            <a:endParaRPr lang="en-US" sz="1400">
              <a:solidFill>
                <a:schemeClr val="tx1"/>
              </a:solidFill>
            </a:endParaRPr>
          </a:p>
        </p:txBody>
      </p:sp>
    </p:spTree>
    <p:extLst>
      <p:ext uri="{BB962C8B-B14F-4D97-AF65-F5344CB8AC3E}">
        <p14:creationId xmlns:p14="http://schemas.microsoft.com/office/powerpoint/2010/main" val="2464901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xmlns="" id="{3079C5E1-25DB-A4A6-EC23-BE511C9604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xmlns=""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xmlns="" id="{3079C5E1-25DB-A4A6-EC23-BE511C9604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xmlns=""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xmlns=""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xmlns="" id="{FCDEFE03-E507-9264-8C2B-2E78DD2EA1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xmlns=""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xmlns=""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xmlns="" id="{8F68BB6B-7571-DB8A-80FB-F7C3AD2610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xmlns="" id="{ECC693F6-F024-A3A9-24FB-E8ED5704B67C}"/>
              </a:ext>
            </a:extLst>
          </p:cNvPr>
          <p:cNvPicPr>
            <a:picLocks noChangeAspect="1"/>
          </p:cNvPicPr>
          <p:nvPr userDrawn="1"/>
        </p:nvPicPr>
        <p:blipFill rotWithShape="1">
          <a:blip r:embed="rId45" cstate="print">
            <a:extLst>
              <a:ext uri="{BEBA8EAE-BF5A-486C-A8C5-ECC9F3942E4B}">
                <a14:imgProps xmlns:a14="http://schemas.microsoft.com/office/drawing/2010/main">
                  <a14:imgLayer r:embed="rId46">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xmlns=""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xmlns=""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xmlns=""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xmlns=""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sz="8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xmlns=""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Title</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 id="2147483759" r:id="rId42"/>
    <p:sldLayoutId id="2147483760" r:id="rId43"/>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98900" y="3575341"/>
            <a:ext cx="6769100" cy="1752600"/>
          </a:xfrm>
        </p:spPr>
        <p:txBody>
          <a:bodyPr/>
          <a:lstStyle/>
          <a:p>
            <a:r>
              <a:rPr lang="en-US" dirty="0">
                <a:latin typeface="Arial" charset="0"/>
              </a:rPr>
              <a:t>Lecture 3: Data Model</a:t>
            </a:r>
            <a:endParaRPr lang="en-US" dirty="0"/>
          </a:p>
        </p:txBody>
      </p:sp>
      <p:sp>
        <p:nvSpPr>
          <p:cNvPr id="5" name="Text Box 6"/>
          <p:cNvSpPr txBox="1">
            <a:spLocks noGrp="1" noChangeArrowheads="1"/>
          </p:cNvSpPr>
          <p:nvPr>
            <p:ph type="ctrTitle"/>
          </p:nvPr>
        </p:nvSpPr>
        <p:spPr bwMode="auto">
          <a:xfrm>
            <a:off x="3913188" y="2241361"/>
            <a:ext cx="675481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800" dirty="0">
                <a:solidFill>
                  <a:schemeClr val="bg1"/>
                </a:solidFill>
              </a:rPr>
              <a:t>Introduction to Databases</a:t>
            </a:r>
            <a:br>
              <a:rPr lang="en-US" sz="3800" dirty="0">
                <a:solidFill>
                  <a:schemeClr val="bg1"/>
                </a:solidFill>
              </a:rPr>
            </a:br>
            <a:r>
              <a:rPr lang="en-US" sz="1400" dirty="0">
                <a:solidFill>
                  <a:schemeClr val="bg1"/>
                </a:solidFill>
              </a:rPr>
              <a:t>CT042-3-1-IDB</a:t>
            </a:r>
          </a:p>
        </p:txBody>
      </p:sp>
    </p:spTree>
    <p:extLst>
      <p:ext uri="{BB962C8B-B14F-4D97-AF65-F5344CB8AC3E}">
        <p14:creationId xmlns:p14="http://schemas.microsoft.com/office/powerpoint/2010/main" val="11027297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Grp="1" noChangeArrowheads="1"/>
          </p:cNvSpPr>
          <p:nvPr>
            <p:ph type="title"/>
          </p:nvPr>
        </p:nvSpPr>
        <p:spPr/>
        <p:txBody>
          <a:bodyPr/>
          <a:lstStyle/>
          <a:p>
            <a:r>
              <a:rPr lang="en-US"/>
              <a:t>Business Rules (continued)</a:t>
            </a:r>
          </a:p>
        </p:txBody>
      </p:sp>
      <p:sp>
        <p:nvSpPr>
          <p:cNvPr id="82949" name="Rectangle 5"/>
          <p:cNvSpPr>
            <a:spLocks noGrp="1" noChangeArrowheads="1"/>
          </p:cNvSpPr>
          <p:nvPr>
            <p:ph idx="1"/>
          </p:nvPr>
        </p:nvSpPr>
        <p:spPr/>
        <p:txBody>
          <a:bodyPr/>
          <a:lstStyle/>
          <a:p>
            <a:r>
              <a:rPr lang="en-US" dirty="0" smtClean="0"/>
              <a:t>Should be rendered </a:t>
            </a:r>
            <a:r>
              <a:rPr lang="en-US" dirty="0"/>
              <a:t>in writing </a:t>
            </a:r>
          </a:p>
          <a:p>
            <a:r>
              <a:rPr lang="en-US" dirty="0"/>
              <a:t>Must be kept up to date</a:t>
            </a:r>
          </a:p>
          <a:p>
            <a:r>
              <a:rPr lang="en-US" dirty="0"/>
              <a:t>Sometimes are </a:t>
            </a:r>
            <a:r>
              <a:rPr lang="en-US" b="1" dirty="0"/>
              <a:t>external</a:t>
            </a:r>
            <a:r>
              <a:rPr lang="en-US" dirty="0"/>
              <a:t> to the organization</a:t>
            </a:r>
          </a:p>
          <a:p>
            <a:r>
              <a:rPr lang="en-US" dirty="0"/>
              <a:t>Must be easy to understand and widely disseminated</a:t>
            </a:r>
          </a:p>
          <a:p>
            <a:r>
              <a:rPr lang="en-US" dirty="0"/>
              <a:t>Describe </a:t>
            </a:r>
            <a:r>
              <a:rPr lang="en-US" b="1" dirty="0"/>
              <a:t>characteristics</a:t>
            </a:r>
            <a:r>
              <a:rPr lang="en-US" dirty="0"/>
              <a:t> of the data as viewed by the company</a:t>
            </a:r>
          </a:p>
        </p:txBody>
      </p:sp>
    </p:spTree>
    <p:extLst>
      <p:ext uri="{BB962C8B-B14F-4D97-AF65-F5344CB8AC3E}">
        <p14:creationId xmlns:p14="http://schemas.microsoft.com/office/powerpoint/2010/main" val="1768208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4" name="Rectangle 6"/>
          <p:cNvSpPr>
            <a:spLocks noGrp="1" noChangeArrowheads="1"/>
          </p:cNvSpPr>
          <p:nvPr>
            <p:ph type="title"/>
          </p:nvPr>
        </p:nvSpPr>
        <p:spPr>
          <a:xfrm>
            <a:off x="2209800" y="381000"/>
            <a:ext cx="7772400" cy="1143000"/>
          </a:xfrm>
        </p:spPr>
        <p:txBody>
          <a:bodyPr/>
          <a:lstStyle/>
          <a:p>
            <a:r>
              <a:rPr lang="en-US"/>
              <a:t>Discovering Business Rules</a:t>
            </a:r>
          </a:p>
        </p:txBody>
      </p:sp>
      <p:sp>
        <p:nvSpPr>
          <p:cNvPr id="83975" name="Rectangle 7"/>
          <p:cNvSpPr>
            <a:spLocks noGrp="1" noChangeArrowheads="1"/>
          </p:cNvSpPr>
          <p:nvPr>
            <p:ph idx="1"/>
          </p:nvPr>
        </p:nvSpPr>
        <p:spPr>
          <a:xfrm>
            <a:off x="2209800" y="1676400"/>
            <a:ext cx="7772400" cy="4114800"/>
          </a:xfrm>
        </p:spPr>
        <p:txBody>
          <a:bodyPr/>
          <a:lstStyle/>
          <a:p>
            <a:pPr>
              <a:lnSpc>
                <a:spcPct val="80000"/>
              </a:lnSpc>
              <a:buFontTx/>
              <a:buNone/>
            </a:pPr>
            <a:r>
              <a:rPr lang="en-US"/>
              <a:t>Sources of Business Rules:</a:t>
            </a:r>
          </a:p>
          <a:p>
            <a:pPr>
              <a:lnSpc>
                <a:spcPct val="80000"/>
              </a:lnSpc>
            </a:pPr>
            <a:r>
              <a:rPr lang="en-US" sz="2400"/>
              <a:t>Company managers</a:t>
            </a:r>
          </a:p>
          <a:p>
            <a:pPr>
              <a:lnSpc>
                <a:spcPct val="80000"/>
              </a:lnSpc>
            </a:pPr>
            <a:r>
              <a:rPr lang="en-US" sz="2400"/>
              <a:t>Policy makers</a:t>
            </a:r>
          </a:p>
          <a:p>
            <a:pPr>
              <a:lnSpc>
                <a:spcPct val="80000"/>
              </a:lnSpc>
            </a:pPr>
            <a:r>
              <a:rPr lang="en-US" sz="2400"/>
              <a:t>Department managers</a:t>
            </a:r>
          </a:p>
          <a:p>
            <a:pPr>
              <a:lnSpc>
                <a:spcPct val="80000"/>
              </a:lnSpc>
            </a:pPr>
            <a:r>
              <a:rPr lang="en-US" sz="2400"/>
              <a:t>Written documentation</a:t>
            </a:r>
          </a:p>
          <a:p>
            <a:pPr lvl="1">
              <a:lnSpc>
                <a:spcPct val="80000"/>
              </a:lnSpc>
            </a:pPr>
            <a:r>
              <a:rPr lang="en-US" sz="2400"/>
              <a:t>Procedures</a:t>
            </a:r>
          </a:p>
          <a:p>
            <a:pPr lvl="1">
              <a:lnSpc>
                <a:spcPct val="80000"/>
              </a:lnSpc>
            </a:pPr>
            <a:r>
              <a:rPr lang="en-US" sz="2400"/>
              <a:t>Standards</a:t>
            </a:r>
          </a:p>
          <a:p>
            <a:pPr lvl="1">
              <a:lnSpc>
                <a:spcPct val="80000"/>
              </a:lnSpc>
            </a:pPr>
            <a:r>
              <a:rPr lang="en-US" sz="2400"/>
              <a:t>Operations manuals</a:t>
            </a:r>
          </a:p>
          <a:p>
            <a:pPr>
              <a:lnSpc>
                <a:spcPct val="80000"/>
              </a:lnSpc>
            </a:pPr>
            <a:r>
              <a:rPr lang="en-US" sz="2400"/>
              <a:t>Direct interviews with end users</a:t>
            </a:r>
          </a:p>
        </p:txBody>
      </p:sp>
    </p:spTree>
    <p:extLst>
      <p:ext uri="{BB962C8B-B14F-4D97-AF65-F5344CB8AC3E}">
        <p14:creationId xmlns:p14="http://schemas.microsoft.com/office/powerpoint/2010/main" val="242170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normAutofit/>
          </a:bodyPr>
          <a:lstStyle/>
          <a:p>
            <a:r>
              <a:rPr lang="en-US"/>
              <a:t>Discovering Business Rules (continued)</a:t>
            </a:r>
          </a:p>
        </p:txBody>
      </p:sp>
      <p:sp>
        <p:nvSpPr>
          <p:cNvPr id="244739" name="Rectangle 3"/>
          <p:cNvSpPr>
            <a:spLocks noGrp="1" noChangeArrowheads="1"/>
          </p:cNvSpPr>
          <p:nvPr>
            <p:ph idx="1"/>
          </p:nvPr>
        </p:nvSpPr>
        <p:spPr/>
        <p:txBody>
          <a:bodyPr/>
          <a:lstStyle/>
          <a:p>
            <a:r>
              <a:rPr lang="en-US"/>
              <a:t>Generally, nouns translate into entities</a:t>
            </a:r>
          </a:p>
          <a:p>
            <a:r>
              <a:rPr lang="en-US"/>
              <a:t>Verbs translate into relationships among entities</a:t>
            </a:r>
          </a:p>
          <a:p>
            <a:r>
              <a:rPr lang="en-US"/>
              <a:t>Relationships are bi-directional</a:t>
            </a:r>
          </a:p>
        </p:txBody>
      </p:sp>
    </p:spTree>
    <p:extLst>
      <p:ext uri="{BB962C8B-B14F-4D97-AF65-F5344CB8AC3E}">
        <p14:creationId xmlns:p14="http://schemas.microsoft.com/office/powerpoint/2010/main" val="3182397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Rectangle 4"/>
          <p:cNvSpPr>
            <a:spLocks noGrp="1" noChangeArrowheads="1"/>
          </p:cNvSpPr>
          <p:nvPr>
            <p:ph type="title"/>
          </p:nvPr>
        </p:nvSpPr>
        <p:spPr/>
        <p:txBody>
          <a:bodyPr>
            <a:normAutofit/>
          </a:bodyPr>
          <a:lstStyle/>
          <a:p>
            <a:r>
              <a:rPr lang="en-US"/>
              <a:t>The Evolution of Data Models (continued)</a:t>
            </a:r>
          </a:p>
        </p:txBody>
      </p:sp>
      <p:sp>
        <p:nvSpPr>
          <p:cNvPr id="186373" name="Rectangle 5"/>
          <p:cNvSpPr>
            <a:spLocks noGrp="1" noChangeArrowheads="1"/>
          </p:cNvSpPr>
          <p:nvPr>
            <p:ph idx="1"/>
          </p:nvPr>
        </p:nvSpPr>
        <p:spPr/>
        <p:txBody>
          <a:bodyPr/>
          <a:lstStyle/>
          <a:p>
            <a:r>
              <a:rPr lang="en-US" dirty="0"/>
              <a:t>Hierarchical</a:t>
            </a:r>
          </a:p>
          <a:p>
            <a:r>
              <a:rPr lang="en-US" dirty="0"/>
              <a:t>Network</a:t>
            </a:r>
          </a:p>
          <a:p>
            <a:r>
              <a:rPr lang="en-US" dirty="0"/>
              <a:t>Relational</a:t>
            </a:r>
          </a:p>
          <a:p>
            <a:r>
              <a:rPr lang="en-US" dirty="0"/>
              <a:t>Entity relationship</a:t>
            </a:r>
          </a:p>
        </p:txBody>
      </p:sp>
    </p:spTree>
    <p:extLst>
      <p:ext uri="{BB962C8B-B14F-4D97-AF65-F5344CB8AC3E}">
        <p14:creationId xmlns:p14="http://schemas.microsoft.com/office/powerpoint/2010/main" val="4019725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a:xfrm>
            <a:off x="750277" y="1219200"/>
            <a:ext cx="11160369" cy="4876800"/>
          </a:xfrm>
        </p:spPr>
        <p:txBody>
          <a:bodyPr/>
          <a:lstStyle/>
          <a:p>
            <a:pPr algn="just"/>
            <a:r>
              <a:rPr lang="en-US" altLang="en-US" sz="2400" dirty="0" smtClean="0"/>
              <a:t> A collection of tools for describing </a:t>
            </a:r>
          </a:p>
          <a:p>
            <a:pPr lvl="1" algn="just">
              <a:lnSpc>
                <a:spcPct val="80000"/>
              </a:lnSpc>
            </a:pPr>
            <a:r>
              <a:rPr lang="en-US" altLang="en-US" sz="2000" dirty="0" smtClean="0"/>
              <a:t>Data </a:t>
            </a:r>
          </a:p>
          <a:p>
            <a:pPr lvl="1" algn="just">
              <a:lnSpc>
                <a:spcPct val="80000"/>
              </a:lnSpc>
            </a:pPr>
            <a:r>
              <a:rPr lang="en-US" altLang="en-US" sz="2000" dirty="0" smtClean="0"/>
              <a:t>Data relationships</a:t>
            </a:r>
          </a:p>
          <a:p>
            <a:pPr lvl="1" algn="just">
              <a:lnSpc>
                <a:spcPct val="80000"/>
              </a:lnSpc>
            </a:pPr>
            <a:r>
              <a:rPr lang="en-US" altLang="en-US" sz="2000" dirty="0" smtClean="0"/>
              <a:t>Data semantics</a:t>
            </a:r>
          </a:p>
          <a:p>
            <a:pPr lvl="1" algn="just">
              <a:lnSpc>
                <a:spcPct val="80000"/>
              </a:lnSpc>
            </a:pPr>
            <a:r>
              <a:rPr lang="en-US" altLang="en-US" sz="2000" dirty="0" smtClean="0"/>
              <a:t>Data constraints</a:t>
            </a:r>
          </a:p>
          <a:p>
            <a:pPr algn="just"/>
            <a:r>
              <a:rPr lang="en-US" altLang="en-US" sz="2400" dirty="0" smtClean="0"/>
              <a:t>Relational model</a:t>
            </a:r>
          </a:p>
          <a:p>
            <a:pPr algn="just"/>
            <a:r>
              <a:rPr lang="en-US" altLang="en-US" sz="2400" dirty="0" smtClean="0"/>
              <a:t>Entity-Relationship data model (mainly for database design) </a:t>
            </a:r>
          </a:p>
          <a:p>
            <a:pPr algn="just"/>
            <a:r>
              <a:rPr lang="en-US" altLang="en-US" sz="2400" dirty="0" smtClean="0"/>
              <a:t>Object-based data models (Object-oriented and Object-relational)</a:t>
            </a:r>
          </a:p>
          <a:p>
            <a:pPr algn="just"/>
            <a:r>
              <a:rPr lang="en-US" altLang="en-US" sz="2400" dirty="0" smtClean="0"/>
              <a:t>Semi-structured data model  (XML)</a:t>
            </a:r>
          </a:p>
          <a:p>
            <a:pPr algn="just"/>
            <a:r>
              <a:rPr lang="en-US" altLang="en-US" sz="2400" dirty="0" smtClean="0"/>
              <a:t>Other older models:</a:t>
            </a:r>
          </a:p>
          <a:p>
            <a:pPr lvl="1" algn="just"/>
            <a:r>
              <a:rPr lang="en-US" altLang="en-US" sz="2000" dirty="0" smtClean="0"/>
              <a:t>Network model </a:t>
            </a:r>
          </a:p>
          <a:p>
            <a:pPr lvl="1" algn="just"/>
            <a:r>
              <a:rPr lang="en-US" altLang="en-US" sz="2000" dirty="0" smtClean="0"/>
              <a:t>Hierarchical model</a:t>
            </a:r>
          </a:p>
          <a:p>
            <a:pPr algn="just"/>
            <a:endParaRPr lang="en-US" sz="2400" dirty="0" smtClean="0"/>
          </a:p>
        </p:txBody>
      </p:sp>
      <p:sp>
        <p:nvSpPr>
          <p:cNvPr id="31747"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31748"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F0630E1-9D2C-4D93-AC56-9975BE686704}" type="slidenum">
              <a:rPr lang="en-US" sz="1400" smtClean="0"/>
              <a:pPr eaLnBrk="1" hangingPunct="1"/>
              <a:t>14</a:t>
            </a:fld>
            <a:endParaRPr lang="en-US" sz="1400" smtClean="0"/>
          </a:p>
        </p:txBody>
      </p:sp>
      <p:sp>
        <p:nvSpPr>
          <p:cNvPr id="31749" name="Title 5"/>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sz="3600" b="1" dirty="0" smtClean="0">
                <a:solidFill>
                  <a:schemeClr val="tx1"/>
                </a:solidFill>
              </a:rPr>
              <a:t>Data Models </a:t>
            </a:r>
          </a:p>
        </p:txBody>
      </p:sp>
    </p:spTree>
    <p:extLst>
      <p:ext uri="{BB962C8B-B14F-4D97-AF65-F5344CB8AC3E}">
        <p14:creationId xmlns:p14="http://schemas.microsoft.com/office/powerpoint/2010/main" val="34793369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32771"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E99D064-9F46-4056-93AA-2AB33F24630B}" type="slidenum">
              <a:rPr lang="en-US" sz="1400" smtClean="0"/>
              <a:pPr eaLnBrk="1" hangingPunct="1"/>
              <a:t>15</a:t>
            </a:fld>
            <a:endParaRPr lang="en-US" sz="1400" smtClean="0"/>
          </a:p>
        </p:txBody>
      </p:sp>
      <p:sp>
        <p:nvSpPr>
          <p:cNvPr id="89090" name="Rectangle 2"/>
          <p:cNvSpPr>
            <a:spLocks noGrp="1" noChangeArrowheads="1"/>
          </p:cNvSpPr>
          <p:nvPr>
            <p:ph type="body" idx="1"/>
          </p:nvPr>
        </p:nvSpPr>
        <p:spPr>
          <a:xfrm>
            <a:off x="103688" y="507065"/>
            <a:ext cx="11747500" cy="4525962"/>
          </a:xfrm>
        </p:spPr>
        <p:txBody>
          <a:bodyPr/>
          <a:lstStyle/>
          <a:p>
            <a:pPr marL="238125" indent="-238125" algn="just">
              <a:lnSpc>
                <a:spcPct val="80000"/>
              </a:lnSpc>
              <a:buFont typeface="Wingdings" pitchFamily="2" charset="2"/>
              <a:buNone/>
              <a:defRPr/>
            </a:pPr>
            <a:r>
              <a:rPr lang="en-US" sz="2800" dirty="0">
                <a:latin typeface="Symbol" pitchFamily="18" charset="2"/>
                <a:cs typeface="Times New Roman" pitchFamily="18" charset="0"/>
              </a:rPr>
              <a:t>	</a:t>
            </a:r>
            <a:endParaRPr lang="en-US" sz="2800" b="1" dirty="0" smtClean="0">
              <a:cs typeface="Times New Roman" pitchFamily="18" charset="0"/>
            </a:endParaRPr>
          </a:p>
          <a:p>
            <a:pPr algn="just">
              <a:defRPr/>
            </a:pPr>
            <a:r>
              <a:rPr lang="en-US" sz="2800" b="1" dirty="0" smtClean="0"/>
              <a:t>Hierarchical Data Model:</a:t>
            </a:r>
          </a:p>
          <a:p>
            <a:pPr lvl="1" algn="just">
              <a:defRPr/>
            </a:pPr>
            <a:r>
              <a:rPr lang="en-US" sz="2400" dirty="0" smtClean="0"/>
              <a:t>A hierarchical database model is a data model in which the </a:t>
            </a:r>
            <a:r>
              <a:rPr lang="en-US" sz="2400" dirty="0" smtClean="0">
                <a:solidFill>
                  <a:srgbClr val="FF0000"/>
                </a:solidFill>
              </a:rPr>
              <a:t>data is organized </a:t>
            </a:r>
            <a:r>
              <a:rPr lang="en-US" sz="2400" dirty="0" smtClean="0"/>
              <a:t>into a </a:t>
            </a:r>
            <a:r>
              <a:rPr lang="en-US" sz="2400" dirty="0" smtClean="0">
                <a:solidFill>
                  <a:srgbClr val="FF0000"/>
                </a:solidFill>
              </a:rPr>
              <a:t>tree-like structure</a:t>
            </a:r>
            <a:r>
              <a:rPr lang="en-US" sz="2400" dirty="0" smtClean="0"/>
              <a:t>. </a:t>
            </a:r>
          </a:p>
          <a:p>
            <a:pPr lvl="1" algn="just">
              <a:defRPr/>
            </a:pPr>
            <a:r>
              <a:rPr lang="en-US" sz="2400" dirty="0"/>
              <a:t>Represents data in a </a:t>
            </a:r>
            <a:r>
              <a:rPr lang="en-US" sz="2400" b="1" dirty="0"/>
              <a:t>tree-like structure</a:t>
            </a:r>
            <a:r>
              <a:rPr lang="en-US" sz="2400" dirty="0"/>
              <a:t> where there is a single parent for each record and records are connected in a one-to-many relationship.</a:t>
            </a:r>
            <a:endParaRPr lang="en-US" sz="2400" dirty="0" smtClean="0"/>
          </a:p>
          <a:p>
            <a:pPr lvl="1" algn="just">
              <a:defRPr/>
            </a:pPr>
            <a:r>
              <a:rPr lang="en-US" sz="2400" dirty="0" smtClean="0"/>
              <a:t>The structure allows representing information using parent/child relationships: each parent can have many children, but each child has only one parent. </a:t>
            </a:r>
          </a:p>
          <a:p>
            <a:pPr marL="0" indent="0">
              <a:buNone/>
            </a:pPr>
            <a:r>
              <a:rPr lang="en-US" sz="2800" b="1" dirty="0" smtClean="0"/>
              <a:t>Key </a:t>
            </a:r>
            <a:r>
              <a:rPr lang="en-US" sz="2800" b="1" dirty="0"/>
              <a:t>Characteristics</a:t>
            </a:r>
            <a:r>
              <a:rPr lang="en-US" sz="2800" dirty="0" smtClean="0"/>
              <a:t>:</a:t>
            </a:r>
          </a:p>
          <a:p>
            <a:r>
              <a:rPr lang="en-US" sz="2800" dirty="0" smtClean="0"/>
              <a:t>Each </a:t>
            </a:r>
            <a:r>
              <a:rPr lang="en-US" sz="2800" dirty="0"/>
              <a:t>child node has only one parent.</a:t>
            </a:r>
          </a:p>
          <a:p>
            <a:r>
              <a:rPr lang="en-US" sz="2800" dirty="0"/>
              <a:t>Data retrieval follows a </a:t>
            </a:r>
            <a:r>
              <a:rPr lang="en-US" sz="2800" b="1" dirty="0"/>
              <a:t>top-down</a:t>
            </a:r>
            <a:r>
              <a:rPr lang="en-US" sz="2800" dirty="0"/>
              <a:t> approach.</a:t>
            </a:r>
          </a:p>
          <a:p>
            <a:r>
              <a:rPr lang="en-US" sz="2800" dirty="0"/>
              <a:t>Relationships are predefined, making it rigid.</a:t>
            </a:r>
          </a:p>
          <a:p>
            <a:pPr marL="238125" indent="-238125" algn="just">
              <a:lnSpc>
                <a:spcPct val="80000"/>
              </a:lnSpc>
              <a:buFont typeface="Wingdings" pitchFamily="2" charset="2"/>
              <a:buNone/>
              <a:defRPr/>
            </a:pPr>
            <a:endParaRPr lang="en-US" sz="2800" dirty="0"/>
          </a:p>
        </p:txBody>
      </p:sp>
    </p:spTree>
    <p:extLst>
      <p:ext uri="{BB962C8B-B14F-4D97-AF65-F5344CB8AC3E}">
        <p14:creationId xmlns:p14="http://schemas.microsoft.com/office/powerpoint/2010/main" val="19098755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33795"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B4C41CB-B2C8-4C38-85F9-4424C5F787E6}" type="slidenum">
              <a:rPr lang="en-US" sz="1400" smtClean="0"/>
              <a:pPr eaLnBrk="1" hangingPunct="1"/>
              <a:t>16</a:t>
            </a:fld>
            <a:endParaRPr lang="en-US" sz="1400" smtClean="0"/>
          </a:p>
        </p:txBody>
      </p:sp>
      <p:sp>
        <p:nvSpPr>
          <p:cNvPr id="89090" name="Rectangle 2"/>
          <p:cNvSpPr>
            <a:spLocks noGrp="1" noChangeArrowheads="1"/>
          </p:cNvSpPr>
          <p:nvPr>
            <p:ph type="body" idx="1"/>
          </p:nvPr>
        </p:nvSpPr>
        <p:spPr>
          <a:xfrm>
            <a:off x="178843" y="1133366"/>
            <a:ext cx="11747500" cy="4525962"/>
          </a:xfrm>
        </p:spPr>
        <p:txBody>
          <a:bodyPr/>
          <a:lstStyle/>
          <a:p>
            <a:pPr marL="238125" indent="-238125" algn="just">
              <a:lnSpc>
                <a:spcPct val="80000"/>
              </a:lnSpc>
              <a:buFont typeface="Wingdings" pitchFamily="2" charset="2"/>
              <a:buNone/>
              <a:defRPr/>
            </a:pPr>
            <a:r>
              <a:rPr lang="en-US" sz="2800" dirty="0">
                <a:latin typeface="Symbol" pitchFamily="18" charset="2"/>
                <a:cs typeface="Times New Roman" pitchFamily="18" charset="0"/>
              </a:rPr>
              <a:t>	</a:t>
            </a:r>
            <a:endParaRPr lang="en-US" sz="2800" b="1" dirty="0" smtClean="0">
              <a:cs typeface="Times New Roman" pitchFamily="18" charset="0"/>
            </a:endParaRPr>
          </a:p>
          <a:p>
            <a:pPr algn="just">
              <a:defRPr/>
            </a:pPr>
            <a:r>
              <a:rPr lang="en-US" sz="2800" b="1" dirty="0" smtClean="0"/>
              <a:t>Hierarchical Data Model:</a:t>
            </a:r>
          </a:p>
          <a:p>
            <a:pPr lvl="1" algn="just">
              <a:defRPr/>
            </a:pPr>
            <a:r>
              <a:rPr lang="en-US" sz="2400" dirty="0" smtClean="0"/>
              <a:t>The strongest advantage of the hierarchical database approach is the </a:t>
            </a:r>
            <a:r>
              <a:rPr lang="en-US" sz="2400" dirty="0" smtClean="0">
                <a:solidFill>
                  <a:srgbClr val="FF0000"/>
                </a:solidFill>
              </a:rPr>
              <a:t>speed</a:t>
            </a:r>
            <a:r>
              <a:rPr lang="en-US" sz="2400" dirty="0" smtClean="0"/>
              <a:t> and </a:t>
            </a:r>
            <a:r>
              <a:rPr lang="en-US" sz="2400" dirty="0" smtClean="0">
                <a:solidFill>
                  <a:srgbClr val="FF0000"/>
                </a:solidFill>
              </a:rPr>
              <a:t>efficiency</a:t>
            </a:r>
            <a:r>
              <a:rPr lang="en-US" sz="2400" dirty="0" smtClean="0"/>
              <a:t> with which it can be searched for data.</a:t>
            </a:r>
          </a:p>
          <a:p>
            <a:pPr lvl="1" algn="just">
              <a:defRPr/>
            </a:pPr>
            <a:r>
              <a:rPr lang="en-US" sz="2400" dirty="0" smtClean="0"/>
              <a:t> The hierarchical model does have problems: Access to data in this model is predefined by the database administrator before the programs that access the data are written. Programmers must follow the hierarchy established by the data structure.</a:t>
            </a:r>
          </a:p>
          <a:p>
            <a:pPr lvl="1" algn="just">
              <a:defRPr/>
            </a:pPr>
            <a:r>
              <a:rPr lang="en-US" sz="2400" dirty="0" smtClean="0"/>
              <a:t>It can not handle many to many relationship</a:t>
            </a:r>
          </a:p>
          <a:p>
            <a:pPr marL="238125" indent="-238125" algn="just">
              <a:lnSpc>
                <a:spcPct val="80000"/>
              </a:lnSpc>
              <a:buFont typeface="Wingdings" pitchFamily="2" charset="2"/>
              <a:buNone/>
              <a:defRPr/>
            </a:pPr>
            <a:endParaRPr lang="en-US" sz="2800" dirty="0"/>
          </a:p>
        </p:txBody>
      </p:sp>
    </p:spTree>
    <p:extLst>
      <p:ext uri="{BB962C8B-B14F-4D97-AF65-F5344CB8AC3E}">
        <p14:creationId xmlns:p14="http://schemas.microsoft.com/office/powerpoint/2010/main" val="1982886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a:xfrm>
            <a:off x="609600" y="1066800"/>
            <a:ext cx="10972800" cy="4826000"/>
          </a:xfrm>
        </p:spPr>
        <p:txBody>
          <a:bodyPr/>
          <a:lstStyle/>
          <a:p>
            <a:pPr algn="just"/>
            <a:r>
              <a:rPr lang="en-US" sz="2400" b="1" smtClean="0"/>
              <a:t>Hierarchical Data Model:</a:t>
            </a:r>
          </a:p>
        </p:txBody>
      </p:sp>
      <p:sp>
        <p:nvSpPr>
          <p:cNvPr id="34819"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smtClean="0"/>
              <a:t>Slide 1-</a:t>
            </a:r>
            <a:fld id="{531D58EA-7593-49CC-A66D-95850FBE5313}" type="slidenum">
              <a:rPr lang="en-US" sz="1400" smtClean="0"/>
              <a:pPr eaLnBrk="1" hangingPunct="1"/>
              <a:t>17</a:t>
            </a:fld>
            <a:endParaRPr lang="en-US" sz="1400" smtClean="0"/>
          </a:p>
        </p:txBody>
      </p:sp>
      <p:sp>
        <p:nvSpPr>
          <p:cNvPr id="34820" name="Footer Placeholder 4"/>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sz="1400"/>
          </a:p>
        </p:txBody>
      </p:sp>
      <p:pic>
        <p:nvPicPr>
          <p:cNvPr id="34821" name="Picture 13" descr="w0119-n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062" y="1752600"/>
            <a:ext cx="104648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3323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35843"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D88F909-1E63-461F-BB9C-35818FBCD072}" type="slidenum">
              <a:rPr lang="en-US" sz="1400" smtClean="0"/>
              <a:pPr eaLnBrk="1" hangingPunct="1"/>
              <a:t>18</a:t>
            </a:fld>
            <a:endParaRPr lang="en-US" sz="1400" smtClean="0"/>
          </a:p>
        </p:txBody>
      </p:sp>
      <p:sp>
        <p:nvSpPr>
          <p:cNvPr id="35844" name="Rectangle 2"/>
          <p:cNvSpPr>
            <a:spLocks noGrp="1" noChangeArrowheads="1"/>
          </p:cNvSpPr>
          <p:nvPr>
            <p:ph type="body" idx="1"/>
          </p:nvPr>
        </p:nvSpPr>
        <p:spPr>
          <a:xfrm>
            <a:off x="178844" y="932950"/>
            <a:ext cx="11747500" cy="4525962"/>
          </a:xfrm>
        </p:spPr>
        <p:txBody>
          <a:bodyPr/>
          <a:lstStyle/>
          <a:p>
            <a:pPr algn="just"/>
            <a:r>
              <a:rPr lang="en-US" sz="2400" b="1" dirty="0" smtClean="0"/>
              <a:t>Network Data Model:</a:t>
            </a:r>
          </a:p>
          <a:p>
            <a:pPr lvl="1" algn="just"/>
            <a:r>
              <a:rPr lang="en-US" sz="2400" dirty="0" smtClean="0"/>
              <a:t>The network model is a database model conceived as a flexible way of representing objects and their relationships. </a:t>
            </a:r>
          </a:p>
          <a:p>
            <a:pPr lvl="1" algn="just"/>
            <a:r>
              <a:rPr lang="en-US" sz="2400" dirty="0"/>
              <a:t>Represents data in a </a:t>
            </a:r>
            <a:r>
              <a:rPr lang="en-US" sz="2400" b="1" dirty="0"/>
              <a:t>graph-like structure</a:t>
            </a:r>
            <a:r>
              <a:rPr lang="en-US" sz="2400" dirty="0"/>
              <a:t> where records can have multiple parent and child nodes, allowing many-to-many relationships.</a:t>
            </a:r>
            <a:endParaRPr lang="en-US" sz="2400" dirty="0" smtClean="0"/>
          </a:p>
          <a:p>
            <a:pPr lvl="1" algn="just"/>
            <a:r>
              <a:rPr lang="en-US" sz="2400" dirty="0" smtClean="0"/>
              <a:t>Unlike hierarchical model, the network model allows each record to have </a:t>
            </a:r>
            <a:r>
              <a:rPr lang="en-US" sz="2400" dirty="0" smtClean="0">
                <a:solidFill>
                  <a:srgbClr val="FF0000"/>
                </a:solidFill>
              </a:rPr>
              <a:t>multiple parent and child records</a:t>
            </a:r>
            <a:r>
              <a:rPr lang="en-US" sz="2400" dirty="0" smtClean="0"/>
              <a:t>, forming a lattice structure.</a:t>
            </a:r>
          </a:p>
          <a:p>
            <a:pPr lvl="1" algn="just"/>
            <a:r>
              <a:rPr lang="en-US" sz="2400" dirty="0" smtClean="0"/>
              <a:t> The network model replaces the hierarchical tree with a graph allowing more general connections among the nodes.</a:t>
            </a:r>
          </a:p>
          <a:p>
            <a:pPr lvl="1" algn="just"/>
            <a:r>
              <a:rPr lang="en-US" sz="2400" dirty="0" smtClean="0"/>
              <a:t> This model was evolved to specially handle non-hierarchical relationships. </a:t>
            </a:r>
          </a:p>
          <a:p>
            <a:pPr lvl="1" algn="just"/>
            <a:r>
              <a:rPr lang="en-US" sz="2400" dirty="0"/>
              <a:t>Data retrieval can follow a </a:t>
            </a:r>
            <a:r>
              <a:rPr lang="en-US" sz="2400" b="1" dirty="0"/>
              <a:t>bottom-up, top-down, or lateral</a:t>
            </a:r>
            <a:r>
              <a:rPr lang="en-US" sz="2400" dirty="0"/>
              <a:t> approach.</a:t>
            </a:r>
            <a:endParaRPr lang="en-US" sz="2400" b="1" dirty="0" smtClean="0"/>
          </a:p>
        </p:txBody>
      </p:sp>
    </p:spTree>
    <p:extLst>
      <p:ext uri="{BB962C8B-B14F-4D97-AF65-F5344CB8AC3E}">
        <p14:creationId xmlns:p14="http://schemas.microsoft.com/office/powerpoint/2010/main" val="19664002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idx="1"/>
          </p:nvPr>
        </p:nvSpPr>
        <p:spPr>
          <a:xfrm>
            <a:off x="371606" y="0"/>
            <a:ext cx="10972800" cy="4826000"/>
          </a:xfrm>
        </p:spPr>
        <p:txBody>
          <a:bodyPr/>
          <a:lstStyle/>
          <a:p>
            <a:pPr algn="just"/>
            <a:r>
              <a:rPr lang="en-US" sz="2400" b="1" dirty="0" smtClean="0"/>
              <a:t>Network Data Model:</a:t>
            </a:r>
          </a:p>
          <a:p>
            <a:pPr lvl="1" eaLnBrk="1" hangingPunct="1"/>
            <a:r>
              <a:rPr lang="en-GB" sz="2400" dirty="0" smtClean="0"/>
              <a:t>Support many-to-many relationship</a:t>
            </a:r>
          </a:p>
          <a:p>
            <a:pPr lvl="1" eaLnBrk="1" hangingPunct="1"/>
            <a:r>
              <a:rPr lang="en-GB" sz="2400" dirty="0" smtClean="0"/>
              <a:t>Good processing speed but very complex model to design, implement and maintain</a:t>
            </a:r>
          </a:p>
          <a:p>
            <a:pPr lvl="1" eaLnBrk="1" hangingPunct="1"/>
            <a:r>
              <a:rPr lang="en-US" sz="2400" b="1" dirty="0"/>
              <a:t>Students</a:t>
            </a:r>
            <a:r>
              <a:rPr lang="en-US" sz="2400" dirty="0"/>
              <a:t> enrolled in multiple </a:t>
            </a:r>
            <a:r>
              <a:rPr lang="en-US" sz="2400" b="1" dirty="0"/>
              <a:t>courses</a:t>
            </a:r>
            <a:r>
              <a:rPr lang="en-US" sz="2400" dirty="0" smtClean="0"/>
              <a:t>.</a:t>
            </a:r>
            <a:r>
              <a:rPr lang="en-US" sz="2400" b="1" dirty="0"/>
              <a:t> Professors</a:t>
            </a:r>
            <a:r>
              <a:rPr lang="en-US" sz="2400" dirty="0"/>
              <a:t> teach multiple courses, and students interact with professors across </a:t>
            </a:r>
            <a:r>
              <a:rPr lang="en-US" sz="2400" dirty="0" smtClean="0"/>
              <a:t>courses and vice versa.(university system)</a:t>
            </a:r>
            <a:endParaRPr lang="en-GB" sz="2400" dirty="0" smtClean="0"/>
          </a:p>
        </p:txBody>
      </p:sp>
      <p:sp>
        <p:nvSpPr>
          <p:cNvPr id="36867"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smtClean="0"/>
              <a:t>Slide 1-</a:t>
            </a:r>
            <a:fld id="{00E9CB3A-BF2C-43A6-AF46-32A1CB0884F1}" type="slidenum">
              <a:rPr lang="en-US" sz="1400" smtClean="0"/>
              <a:pPr eaLnBrk="1" hangingPunct="1"/>
              <a:t>19</a:t>
            </a:fld>
            <a:endParaRPr lang="en-US" sz="1400" smtClean="0"/>
          </a:p>
        </p:txBody>
      </p:sp>
      <p:sp>
        <p:nvSpPr>
          <p:cNvPr id="36868" name="Footer Placeholder 4"/>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sz="1400"/>
          </a:p>
        </p:txBody>
      </p:sp>
      <p:pic>
        <p:nvPicPr>
          <p:cNvPr id="368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1" y="2971800"/>
            <a:ext cx="728198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3133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3665" y="1697038"/>
            <a:ext cx="8229600" cy="4525962"/>
          </a:xfrm>
        </p:spPr>
        <p:txBody>
          <a:bodyPr/>
          <a:lstStyle/>
          <a:p>
            <a:r>
              <a:rPr lang="en-US" dirty="0"/>
              <a:t>Data model</a:t>
            </a:r>
          </a:p>
          <a:p>
            <a:r>
              <a:rPr lang="en-US" dirty="0"/>
              <a:t>Business rules</a:t>
            </a:r>
          </a:p>
          <a:p>
            <a:r>
              <a:rPr lang="en-US" dirty="0"/>
              <a:t>Relational model</a:t>
            </a:r>
          </a:p>
          <a:p>
            <a:r>
              <a:rPr lang="en-US" dirty="0"/>
              <a:t>Entity Relationship Model</a:t>
            </a:r>
          </a:p>
          <a:p>
            <a:pPr marL="0" indent="0">
              <a:buNone/>
            </a:pPr>
            <a:endParaRPr lang="en-US" dirty="0"/>
          </a:p>
          <a:p>
            <a:endParaRPr lang="en-US" dirty="0"/>
          </a:p>
        </p:txBody>
      </p:sp>
      <p:sp>
        <p:nvSpPr>
          <p:cNvPr id="6" name="Text Box 2"/>
          <p:cNvSpPr txBox="1">
            <a:spLocks noGrp="1" noChangeArrowheads="1"/>
          </p:cNvSpPr>
          <p:nvPr>
            <p:ph type="title"/>
          </p:nvPr>
        </p:nvSpPr>
        <p:spPr bwMode="auto">
          <a:xfrm>
            <a:off x="2111867" y="346114"/>
            <a:ext cx="58464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a:t>
            </a:r>
            <a:endParaRPr lang="en-US" altLang="zh-TW"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26427061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idx="1"/>
          </p:nvPr>
        </p:nvSpPr>
        <p:spPr>
          <a:xfrm>
            <a:off x="609600" y="762000"/>
            <a:ext cx="10972800" cy="4826000"/>
          </a:xfrm>
        </p:spPr>
        <p:txBody>
          <a:bodyPr/>
          <a:lstStyle/>
          <a:p>
            <a:pPr algn="just"/>
            <a:r>
              <a:rPr lang="en-US" sz="2400" b="1" dirty="0" smtClean="0"/>
              <a:t>Relational Data Model</a:t>
            </a:r>
          </a:p>
          <a:p>
            <a:pPr lvl="1" algn="just"/>
            <a:r>
              <a:rPr lang="en-US" sz="2400" dirty="0" smtClean="0">
                <a:solidFill>
                  <a:srgbClr val="FF0000"/>
                </a:solidFill>
              </a:rPr>
              <a:t>Relational data model represents the database as a collection of relations </a:t>
            </a:r>
            <a:r>
              <a:rPr lang="en-US" sz="2400" dirty="0" smtClean="0"/>
              <a:t>where each </a:t>
            </a:r>
            <a:r>
              <a:rPr lang="en-US" sz="2400" dirty="0" smtClean="0">
                <a:solidFill>
                  <a:srgbClr val="FF0000"/>
                </a:solidFill>
              </a:rPr>
              <a:t>relation resembles </a:t>
            </a:r>
            <a:r>
              <a:rPr lang="en-US" sz="2400" dirty="0" smtClean="0"/>
              <a:t>a </a:t>
            </a:r>
            <a:r>
              <a:rPr lang="en-US" sz="4000" dirty="0" smtClean="0">
                <a:solidFill>
                  <a:schemeClr val="accent5">
                    <a:lumMod val="60000"/>
                    <a:lumOff val="40000"/>
                  </a:schemeClr>
                </a:solidFill>
              </a:rPr>
              <a:t>table</a:t>
            </a:r>
            <a:r>
              <a:rPr lang="en-US" sz="4000" dirty="0" smtClean="0"/>
              <a:t> </a:t>
            </a:r>
            <a:r>
              <a:rPr lang="en-US" sz="2400" dirty="0" smtClean="0"/>
              <a:t>of values with rows and columns.</a:t>
            </a:r>
          </a:p>
          <a:p>
            <a:pPr lvl="1" algn="just"/>
            <a:r>
              <a:rPr lang="en-US" sz="2400" dirty="0" smtClean="0"/>
              <a:t>A relation may be regarded as a set of </a:t>
            </a:r>
            <a:r>
              <a:rPr lang="en-US" sz="2400" b="1" dirty="0" smtClean="0"/>
              <a:t>tuples</a:t>
            </a:r>
            <a:r>
              <a:rPr lang="en-US" sz="2400" dirty="0" smtClean="0"/>
              <a:t>, also called records. A relation consists of relation schema &amp; relation instance. The </a:t>
            </a:r>
            <a:r>
              <a:rPr lang="en-US" sz="2400" b="1" dirty="0" smtClean="0"/>
              <a:t>relation schema </a:t>
            </a:r>
            <a:r>
              <a:rPr lang="en-US" sz="2400" dirty="0" smtClean="0"/>
              <a:t>specifies relation name &amp; description of tuples (name of attributes, domain). While relation instance corresponds to a table of rows &amp; columns where each row is a tuple &amp; </a:t>
            </a:r>
            <a:r>
              <a:rPr lang="en-US" sz="2400" b="1" dirty="0" smtClean="0"/>
              <a:t>the column is the attribute</a:t>
            </a:r>
            <a:r>
              <a:rPr lang="en-US" sz="2400" dirty="0" smtClean="0"/>
              <a:t>. </a:t>
            </a:r>
          </a:p>
          <a:p>
            <a:pPr lvl="1" algn="just"/>
            <a:r>
              <a:rPr lang="en-US" sz="2400" dirty="0" smtClean="0"/>
              <a:t>Major advantages of relational model over the older data models are the simple data representation &amp; the ways complex queries can be expressed easily.</a:t>
            </a:r>
          </a:p>
          <a:p>
            <a:pPr lvl="1" algn="just"/>
            <a:endParaRPr lang="en-US" sz="2000" dirty="0" smtClean="0"/>
          </a:p>
        </p:txBody>
      </p:sp>
      <p:sp>
        <p:nvSpPr>
          <p:cNvPr id="37891"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smtClean="0"/>
              <a:t>Slide 1-</a:t>
            </a:r>
            <a:fld id="{1C13481A-D798-4403-B635-95EDB6ACCA7B}" type="slidenum">
              <a:rPr lang="en-US" sz="1400" smtClean="0"/>
              <a:pPr eaLnBrk="1" hangingPunct="1"/>
              <a:t>20</a:t>
            </a:fld>
            <a:endParaRPr lang="en-US" sz="1400" smtClean="0"/>
          </a:p>
        </p:txBody>
      </p:sp>
      <p:sp>
        <p:nvSpPr>
          <p:cNvPr id="37892" name="Footer Placeholder 4"/>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sz="1400"/>
          </a:p>
        </p:txBody>
      </p:sp>
    </p:spTree>
    <p:extLst>
      <p:ext uri="{BB962C8B-B14F-4D97-AF65-F5344CB8AC3E}">
        <p14:creationId xmlns:p14="http://schemas.microsoft.com/office/powerpoint/2010/main" val="167781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idx="1"/>
          </p:nvPr>
        </p:nvSpPr>
        <p:spPr>
          <a:xfrm>
            <a:off x="609600" y="736600"/>
            <a:ext cx="10972800" cy="4826000"/>
          </a:xfrm>
        </p:spPr>
        <p:txBody>
          <a:bodyPr/>
          <a:lstStyle/>
          <a:p>
            <a:pPr algn="just"/>
            <a:r>
              <a:rPr lang="en-US" sz="2400" b="1" smtClean="0"/>
              <a:t>Relational Data Model</a:t>
            </a:r>
          </a:p>
          <a:p>
            <a:pPr lvl="1" algn="just"/>
            <a:r>
              <a:rPr lang="en-US" sz="2400" smtClean="0"/>
              <a:t>Consider a relation representing employee record as;</a:t>
            </a:r>
          </a:p>
          <a:p>
            <a:pPr lvl="1" algn="just">
              <a:buFont typeface="Wingdings" pitchFamily="2" charset="2"/>
              <a:buNone/>
            </a:pPr>
            <a:r>
              <a:rPr lang="en-US" sz="2000" smtClean="0"/>
              <a:t>			Employee</a:t>
            </a:r>
          </a:p>
          <a:p>
            <a:pPr lvl="1" algn="just"/>
            <a:endParaRPr lang="en-US" sz="2400" smtClean="0"/>
          </a:p>
          <a:p>
            <a:pPr lvl="1" algn="just"/>
            <a:endParaRPr lang="en-US" sz="2400" smtClean="0"/>
          </a:p>
          <a:p>
            <a:pPr lvl="1" algn="just"/>
            <a:endParaRPr lang="en-US" sz="1200" smtClean="0"/>
          </a:p>
          <a:p>
            <a:pPr lvl="1" algn="just"/>
            <a:r>
              <a:rPr lang="en-US" sz="2400" smtClean="0"/>
              <a:t>The relational model of data permits the database designer to create a consistent, logical representation of information. Consistency is achieved by including declared constraints in the database design, which is usually referred to as the logical schema. The theory includes a process of database normalization whereby a design with certain desirable properties can be selected from a set of logically equivalent alternatives</a:t>
            </a:r>
          </a:p>
          <a:p>
            <a:pPr lvl="1" algn="just"/>
            <a:endParaRPr lang="en-US" sz="2400" smtClean="0"/>
          </a:p>
          <a:p>
            <a:pPr lvl="1" algn="just"/>
            <a:endParaRPr lang="en-US" sz="2000" smtClean="0"/>
          </a:p>
        </p:txBody>
      </p:sp>
      <p:sp>
        <p:nvSpPr>
          <p:cNvPr id="38915"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smtClean="0"/>
              <a:t>Slide 1-</a:t>
            </a:r>
            <a:fld id="{317BFFAB-B908-47C2-BE47-EC811AB589B7}" type="slidenum">
              <a:rPr lang="en-US" sz="1400" smtClean="0"/>
              <a:pPr eaLnBrk="1" hangingPunct="1"/>
              <a:t>21</a:t>
            </a:fld>
            <a:endParaRPr lang="en-US" sz="1400" smtClean="0"/>
          </a:p>
        </p:txBody>
      </p:sp>
      <p:sp>
        <p:nvSpPr>
          <p:cNvPr id="38916" name="Footer Placeholder 4"/>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sz="1400"/>
          </a:p>
        </p:txBody>
      </p:sp>
      <p:graphicFrame>
        <p:nvGraphicFramePr>
          <p:cNvPr id="6" name="Table 5"/>
          <p:cNvGraphicFramePr>
            <a:graphicFrameLocks noGrp="1"/>
          </p:cNvGraphicFramePr>
          <p:nvPr/>
        </p:nvGraphicFramePr>
        <p:xfrm>
          <a:off x="1930400" y="1981200"/>
          <a:ext cx="6705600" cy="1116012"/>
        </p:xfrm>
        <a:graphic>
          <a:graphicData uri="http://schemas.openxmlformats.org/drawingml/2006/table">
            <a:tbl>
              <a:tblPr/>
              <a:tblGrid>
                <a:gridCol w="746836"/>
                <a:gridCol w="2301164"/>
                <a:gridCol w="1727200"/>
                <a:gridCol w="1930400"/>
              </a:tblGrid>
              <a:tr h="372004">
                <a:tc>
                  <a:txBody>
                    <a:bodyPr/>
                    <a:lstStyle/>
                    <a:p>
                      <a:pPr marL="0" marR="0" algn="just">
                        <a:lnSpc>
                          <a:spcPct val="115000"/>
                        </a:lnSpc>
                        <a:spcBef>
                          <a:spcPts val="0"/>
                        </a:spcBef>
                        <a:spcAft>
                          <a:spcPts val="1000"/>
                        </a:spcAft>
                      </a:pPr>
                      <a:r>
                        <a:rPr lang="en-US" sz="1600" b="1" dirty="0" err="1" smtClean="0">
                          <a:latin typeface="Times New Roman"/>
                          <a:ea typeface="Calibri"/>
                          <a:cs typeface="Mangal"/>
                        </a:rPr>
                        <a:t>Eid</a:t>
                      </a:r>
                      <a:r>
                        <a:rPr lang="en-US" sz="1600" b="1" dirty="0" smtClean="0">
                          <a:latin typeface="Times New Roman"/>
                          <a:ea typeface="Calibri"/>
                          <a:cs typeface="Mangal"/>
                        </a:rPr>
                        <a:t> </a:t>
                      </a:r>
                      <a:endParaRPr lang="en-US" sz="1400" b="1" dirty="0">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en-US" sz="1600" b="1">
                          <a:latin typeface="Times New Roman"/>
                          <a:ea typeface="Calibri"/>
                          <a:cs typeface="Mangal"/>
                        </a:rPr>
                        <a:t>Name </a:t>
                      </a:r>
                      <a:endParaRPr lang="en-US" sz="1400" b="1">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en-US" sz="1600" b="1">
                          <a:latin typeface="Times New Roman"/>
                          <a:ea typeface="Calibri"/>
                          <a:cs typeface="Mangal"/>
                        </a:rPr>
                        <a:t>Address </a:t>
                      </a:r>
                      <a:endParaRPr lang="en-US" sz="1400" b="1">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en-US" sz="1600" b="1">
                          <a:latin typeface="Times New Roman"/>
                          <a:ea typeface="Calibri"/>
                          <a:cs typeface="Mangal"/>
                        </a:rPr>
                        <a:t>Depart_no </a:t>
                      </a:r>
                      <a:endParaRPr lang="en-US" sz="1400" b="1">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004">
                <a:tc>
                  <a:txBody>
                    <a:bodyPr/>
                    <a:lstStyle/>
                    <a:p>
                      <a:pPr marL="0" marR="0" algn="just">
                        <a:lnSpc>
                          <a:spcPct val="115000"/>
                        </a:lnSpc>
                        <a:spcBef>
                          <a:spcPts val="0"/>
                        </a:spcBef>
                        <a:spcAft>
                          <a:spcPts val="1000"/>
                        </a:spcAft>
                      </a:pPr>
                      <a:r>
                        <a:rPr lang="en-US" sz="1600" b="1">
                          <a:latin typeface="Times New Roman"/>
                          <a:ea typeface="Calibri"/>
                          <a:cs typeface="Mangal"/>
                        </a:rPr>
                        <a:t>011</a:t>
                      </a:r>
                      <a:endParaRPr lang="en-US" sz="1400" b="1">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en-US" sz="1600" b="1" dirty="0">
                          <a:latin typeface="Times New Roman"/>
                          <a:ea typeface="Calibri"/>
                          <a:cs typeface="Mangal"/>
                        </a:rPr>
                        <a:t>Ram Sing</a:t>
                      </a:r>
                      <a:endParaRPr lang="en-US" sz="1400" b="1" dirty="0">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en-US" sz="1600" b="1">
                          <a:latin typeface="Times New Roman"/>
                          <a:ea typeface="Calibri"/>
                          <a:cs typeface="Mangal"/>
                        </a:rPr>
                        <a:t>Kathmandu</a:t>
                      </a:r>
                      <a:endParaRPr lang="en-US" sz="1400" b="1">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en-US" sz="1600" b="1">
                          <a:latin typeface="Times New Roman"/>
                          <a:ea typeface="Calibri"/>
                          <a:cs typeface="Mangal"/>
                        </a:rPr>
                        <a:t>D01</a:t>
                      </a:r>
                      <a:endParaRPr lang="en-US" sz="1400" b="1">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004">
                <a:tc>
                  <a:txBody>
                    <a:bodyPr/>
                    <a:lstStyle/>
                    <a:p>
                      <a:pPr marL="0" marR="0" algn="just">
                        <a:lnSpc>
                          <a:spcPct val="115000"/>
                        </a:lnSpc>
                        <a:spcBef>
                          <a:spcPts val="0"/>
                        </a:spcBef>
                        <a:spcAft>
                          <a:spcPts val="1000"/>
                        </a:spcAft>
                      </a:pPr>
                      <a:r>
                        <a:rPr lang="en-US" sz="1600" b="1">
                          <a:latin typeface="Times New Roman"/>
                          <a:ea typeface="Calibri"/>
                          <a:cs typeface="Mangal"/>
                        </a:rPr>
                        <a:t>012</a:t>
                      </a:r>
                      <a:endParaRPr lang="en-US" sz="1400" b="1">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en-US" sz="1600" b="1">
                          <a:latin typeface="Times New Roman"/>
                          <a:ea typeface="Calibri"/>
                          <a:cs typeface="Mangal"/>
                        </a:rPr>
                        <a:t>Hari Saha</a:t>
                      </a:r>
                      <a:endParaRPr lang="en-US" sz="1400" b="1">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en-US" sz="1600" b="1">
                          <a:latin typeface="Times New Roman"/>
                          <a:ea typeface="Calibri"/>
                          <a:cs typeface="Mangal"/>
                        </a:rPr>
                        <a:t>Pokhara</a:t>
                      </a:r>
                      <a:endParaRPr lang="en-US" sz="1400" b="1">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1000"/>
                        </a:spcAft>
                      </a:pPr>
                      <a:r>
                        <a:rPr lang="en-US" sz="1600" b="1" dirty="0">
                          <a:latin typeface="Times New Roman"/>
                          <a:ea typeface="Calibri"/>
                          <a:cs typeface="Mangal"/>
                        </a:rPr>
                        <a:t>D02</a:t>
                      </a:r>
                      <a:endParaRPr lang="en-US" sz="1400" b="1" dirty="0">
                        <a:latin typeface="Calibri"/>
                        <a:ea typeface="Calibri"/>
                        <a:cs typeface="Mangal"/>
                      </a:endParaRPr>
                    </a:p>
                  </a:txBody>
                  <a:tcPr marL="121920" marR="121920" marT="45738" marB="45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379465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39939"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2354119-7A27-4D47-99B6-4E3E053AC605}" type="slidenum">
              <a:rPr lang="en-US" sz="1400" smtClean="0"/>
              <a:pPr eaLnBrk="1" hangingPunct="1"/>
              <a:t>22</a:t>
            </a:fld>
            <a:endParaRPr lang="en-US" sz="1400" smtClean="0"/>
          </a:p>
        </p:txBody>
      </p:sp>
      <p:sp>
        <p:nvSpPr>
          <p:cNvPr id="39940" name="Rectangle 2"/>
          <p:cNvSpPr>
            <a:spLocks noGrp="1" noChangeArrowheads="1"/>
          </p:cNvSpPr>
          <p:nvPr>
            <p:ph type="body" idx="1"/>
          </p:nvPr>
        </p:nvSpPr>
        <p:spPr>
          <a:xfrm>
            <a:off x="750277" y="5715000"/>
            <a:ext cx="11160369" cy="609600"/>
          </a:xfrm>
        </p:spPr>
        <p:txBody>
          <a:bodyPr/>
          <a:lstStyle/>
          <a:p>
            <a:pPr marL="238125" indent="-238125" algn="ctr">
              <a:buFont typeface="Wingdings" pitchFamily="2" charset="2"/>
              <a:buNone/>
            </a:pPr>
            <a:r>
              <a:rPr lang="en-US" sz="2800" b="1" i="1" smtClean="0">
                <a:cs typeface="Times New Roman" pitchFamily="18" charset="0"/>
              </a:rPr>
              <a:t>Fig: A Sample Relational Database</a:t>
            </a:r>
          </a:p>
        </p:txBody>
      </p:sp>
      <p:pic>
        <p:nvPicPr>
          <p:cNvPr id="39941" name="Picture 3"/>
          <p:cNvPicPr>
            <a:picLocks noChangeAspect="1" noChangeArrowheads="1"/>
          </p:cNvPicPr>
          <p:nvPr/>
        </p:nvPicPr>
        <p:blipFill>
          <a:blip r:embed="rId2">
            <a:extLst>
              <a:ext uri="{28A0092B-C50C-407E-A947-70E740481C1C}">
                <a14:useLocalDpi xmlns:a14="http://schemas.microsoft.com/office/drawing/2010/main" val="0"/>
              </a:ext>
            </a:extLst>
          </a:blip>
          <a:srcRect l="20091" t="787" r="20093" b="1314"/>
          <a:stretch>
            <a:fillRect/>
          </a:stretch>
        </p:blipFill>
        <p:spPr bwMode="auto">
          <a:xfrm>
            <a:off x="3569678" y="388938"/>
            <a:ext cx="5339861" cy="5326062"/>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3092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40963"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56F7C65-6627-44D7-ADDA-1B6D623D64AF}" type="slidenum">
              <a:rPr lang="en-US" sz="1400" smtClean="0"/>
              <a:pPr eaLnBrk="1" hangingPunct="1"/>
              <a:t>23</a:t>
            </a:fld>
            <a:endParaRPr lang="en-US" sz="1400" smtClean="0"/>
          </a:p>
        </p:txBody>
      </p:sp>
      <p:sp>
        <p:nvSpPr>
          <p:cNvPr id="40964" name="Rectangle 2"/>
          <p:cNvSpPr>
            <a:spLocks noGrp="1" noChangeArrowheads="1"/>
          </p:cNvSpPr>
          <p:nvPr>
            <p:ph type="body" idx="1"/>
          </p:nvPr>
        </p:nvSpPr>
        <p:spPr/>
        <p:txBody>
          <a:bodyPr/>
          <a:lstStyle/>
          <a:p>
            <a:pPr marL="238125" indent="-238125" algn="just">
              <a:buFont typeface="Wingdings" pitchFamily="2" charset="2"/>
              <a:buNone/>
            </a:pPr>
            <a:endParaRPr lang="en-US" dirty="0" smtClean="0">
              <a:cs typeface="Times New Roman" pitchFamily="18" charset="0"/>
            </a:endParaRPr>
          </a:p>
          <a:p>
            <a:pPr algn="just"/>
            <a:r>
              <a:rPr lang="en-US" dirty="0" smtClean="0">
                <a:cs typeface="Times New Roman" pitchFamily="18" charset="0"/>
              </a:rPr>
              <a:t>The relational data model is the most </a:t>
            </a:r>
            <a:r>
              <a:rPr lang="en-US" dirty="0" smtClean="0">
                <a:solidFill>
                  <a:srgbClr val="FF0000"/>
                </a:solidFill>
                <a:cs typeface="Times New Roman" pitchFamily="18" charset="0"/>
              </a:rPr>
              <a:t>widely used data model</a:t>
            </a:r>
            <a:r>
              <a:rPr lang="en-US" dirty="0" smtClean="0">
                <a:cs typeface="Times New Roman" pitchFamily="18" charset="0"/>
              </a:rPr>
              <a:t>, and a vast </a:t>
            </a:r>
            <a:r>
              <a:rPr lang="en-US" dirty="0" smtClean="0">
                <a:solidFill>
                  <a:srgbClr val="FF0000"/>
                </a:solidFill>
                <a:cs typeface="Times New Roman" pitchFamily="18" charset="0"/>
              </a:rPr>
              <a:t>majority of current database systems are based on the relational model</a:t>
            </a:r>
            <a:r>
              <a:rPr lang="en-US" dirty="0" smtClean="0">
                <a:cs typeface="Times New Roman" pitchFamily="18" charset="0"/>
              </a:rPr>
              <a:t>.</a:t>
            </a:r>
          </a:p>
          <a:p>
            <a:pPr algn="just"/>
            <a:r>
              <a:rPr lang="en-US" dirty="0" smtClean="0">
                <a:cs typeface="Times New Roman" pitchFamily="18" charset="0"/>
              </a:rPr>
              <a:t> The relational model is at a lower level of abstraction than the E-R model.</a:t>
            </a:r>
          </a:p>
          <a:p>
            <a:pPr algn="just"/>
            <a:r>
              <a:rPr lang="en-US" dirty="0" smtClean="0">
                <a:cs typeface="Times New Roman" pitchFamily="18" charset="0"/>
              </a:rPr>
              <a:t>Database designs are often carried out in the E-R model, and then translated to the relational model.</a:t>
            </a:r>
            <a:r>
              <a:rPr lang="en-US" dirty="0" smtClean="0">
                <a:latin typeface="Symbol" pitchFamily="18" charset="2"/>
                <a:cs typeface="Times New Roman" pitchFamily="18" charset="0"/>
              </a:rPr>
              <a:t>		</a:t>
            </a:r>
            <a:endParaRPr lang="en-US" dirty="0" smtClean="0">
              <a:cs typeface="Times New Roman" pitchFamily="18" charset="0"/>
            </a:endParaRPr>
          </a:p>
        </p:txBody>
      </p:sp>
    </p:spTree>
    <p:extLst>
      <p:ext uri="{BB962C8B-B14F-4D97-AF65-F5344CB8AC3E}">
        <p14:creationId xmlns:p14="http://schemas.microsoft.com/office/powerpoint/2010/main" val="10352857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41987"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AEB0AD9-B631-43F2-A8E6-CB8C5979483E}" type="slidenum">
              <a:rPr lang="en-US" sz="1400" smtClean="0"/>
              <a:pPr eaLnBrk="1" hangingPunct="1"/>
              <a:t>24</a:t>
            </a:fld>
            <a:endParaRPr lang="en-US" sz="1400" smtClean="0"/>
          </a:p>
        </p:txBody>
      </p:sp>
      <p:sp>
        <p:nvSpPr>
          <p:cNvPr id="41988" name="Rectangle 2"/>
          <p:cNvSpPr>
            <a:spLocks noGrp="1" noChangeArrowheads="1"/>
          </p:cNvSpPr>
          <p:nvPr>
            <p:ph type="body" idx="1"/>
          </p:nvPr>
        </p:nvSpPr>
        <p:spPr>
          <a:xfrm>
            <a:off x="329156" y="932950"/>
            <a:ext cx="11747500" cy="4525962"/>
          </a:xfrm>
        </p:spPr>
        <p:txBody>
          <a:bodyPr/>
          <a:lstStyle/>
          <a:p>
            <a:pPr marL="238125" indent="-238125" algn="just">
              <a:lnSpc>
                <a:spcPct val="90000"/>
              </a:lnSpc>
            </a:pPr>
            <a:r>
              <a:rPr lang="en-US" sz="2700" b="1" dirty="0" smtClean="0">
                <a:cs typeface="Times New Roman" pitchFamily="18" charset="0"/>
              </a:rPr>
              <a:t>Entity-Relationship Model:</a:t>
            </a:r>
          </a:p>
          <a:p>
            <a:pPr marL="238125" indent="-238125" algn="just">
              <a:lnSpc>
                <a:spcPct val="90000"/>
              </a:lnSpc>
            </a:pPr>
            <a:endParaRPr lang="en-US" sz="2700" b="1" dirty="0" smtClean="0">
              <a:cs typeface="Times New Roman" pitchFamily="18" charset="0"/>
            </a:endParaRPr>
          </a:p>
          <a:p>
            <a:pPr marL="238125" indent="-238125" algn="just">
              <a:lnSpc>
                <a:spcPct val="90000"/>
              </a:lnSpc>
            </a:pPr>
            <a:r>
              <a:rPr lang="en-US" sz="2700" dirty="0" smtClean="0">
                <a:cs typeface="Times New Roman" pitchFamily="18" charset="0"/>
              </a:rPr>
              <a:t>The </a:t>
            </a:r>
            <a:r>
              <a:rPr lang="en-US" sz="2700" b="1" i="1" dirty="0" smtClean="0">
                <a:cs typeface="Times New Roman" pitchFamily="18" charset="0"/>
              </a:rPr>
              <a:t>entity-relationship (E-R) model</a:t>
            </a:r>
            <a:r>
              <a:rPr lang="en-US" sz="2700" dirty="0" smtClean="0">
                <a:cs typeface="Times New Roman" pitchFamily="18" charset="0"/>
              </a:rPr>
              <a:t> is a high level data model based on a perception of a real world that consists of collection of basic objects, called </a:t>
            </a:r>
            <a:r>
              <a:rPr lang="en-US" sz="2700" b="1" i="1" dirty="0" smtClean="0">
                <a:cs typeface="Times New Roman" pitchFamily="18" charset="0"/>
              </a:rPr>
              <a:t>entities</a:t>
            </a:r>
            <a:r>
              <a:rPr lang="en-US" sz="2700" dirty="0" smtClean="0">
                <a:cs typeface="Times New Roman" pitchFamily="18" charset="0"/>
              </a:rPr>
              <a:t>, and of </a:t>
            </a:r>
            <a:r>
              <a:rPr lang="en-US" sz="2700" b="1" i="1" dirty="0" smtClean="0">
                <a:cs typeface="Times New Roman" pitchFamily="18" charset="0"/>
              </a:rPr>
              <a:t>relationships</a:t>
            </a:r>
            <a:r>
              <a:rPr lang="en-US" sz="2700" dirty="0" smtClean="0">
                <a:cs typeface="Times New Roman" pitchFamily="18" charset="0"/>
              </a:rPr>
              <a:t> among these entities. </a:t>
            </a:r>
            <a:r>
              <a:rPr lang="en-US" sz="2700" dirty="0" smtClean="0">
                <a:solidFill>
                  <a:srgbClr val="FF0000"/>
                </a:solidFill>
                <a:cs typeface="Times New Roman" pitchFamily="18" charset="0"/>
              </a:rPr>
              <a:t>An </a:t>
            </a:r>
            <a:r>
              <a:rPr lang="en-US" sz="2700" b="1" i="1" dirty="0" smtClean="0">
                <a:solidFill>
                  <a:srgbClr val="FF0000"/>
                </a:solidFill>
                <a:cs typeface="Times New Roman" pitchFamily="18" charset="0"/>
              </a:rPr>
              <a:t>entity</a:t>
            </a:r>
            <a:r>
              <a:rPr lang="en-US" sz="2700" dirty="0" smtClean="0">
                <a:solidFill>
                  <a:srgbClr val="FF0000"/>
                </a:solidFill>
                <a:cs typeface="Times New Roman" pitchFamily="18" charset="0"/>
              </a:rPr>
              <a:t> is a thing or object in the real world that is distinguishable from other objects</a:t>
            </a:r>
            <a:r>
              <a:rPr lang="en-US" sz="2700" dirty="0" smtClean="0">
                <a:cs typeface="Times New Roman" pitchFamily="18" charset="0"/>
              </a:rPr>
              <a:t>.</a:t>
            </a:r>
          </a:p>
          <a:p>
            <a:pPr marL="238125" indent="-238125" algn="just">
              <a:lnSpc>
                <a:spcPct val="90000"/>
              </a:lnSpc>
            </a:pPr>
            <a:r>
              <a:rPr lang="en-US" sz="2700" b="1" dirty="0" smtClean="0">
                <a:solidFill>
                  <a:schemeClr val="accent2">
                    <a:lumMod val="60000"/>
                    <a:lumOff val="40000"/>
                  </a:schemeClr>
                </a:solidFill>
                <a:cs typeface="Times New Roman" pitchFamily="18" charset="0"/>
              </a:rPr>
              <a:t>Entities are described in a database by a set of </a:t>
            </a:r>
            <a:r>
              <a:rPr lang="en-US" sz="2700" b="1" i="1" dirty="0" smtClean="0">
                <a:solidFill>
                  <a:schemeClr val="accent2">
                    <a:lumMod val="60000"/>
                    <a:lumOff val="40000"/>
                  </a:schemeClr>
                </a:solidFill>
                <a:cs typeface="Times New Roman" pitchFamily="18" charset="0"/>
              </a:rPr>
              <a:t>attributes</a:t>
            </a:r>
            <a:r>
              <a:rPr lang="en-US" sz="2700" dirty="0" smtClean="0">
                <a:cs typeface="Times New Roman" pitchFamily="18" charset="0"/>
              </a:rPr>
              <a:t>. A </a:t>
            </a:r>
            <a:r>
              <a:rPr lang="en-US" sz="2700" b="1" i="1" dirty="0" smtClean="0">
                <a:cs typeface="Times New Roman" pitchFamily="18" charset="0"/>
              </a:rPr>
              <a:t>relationship</a:t>
            </a:r>
            <a:r>
              <a:rPr lang="en-US" sz="2700" dirty="0" smtClean="0">
                <a:cs typeface="Times New Roman" pitchFamily="18" charset="0"/>
              </a:rPr>
              <a:t> is an association among several entities. </a:t>
            </a:r>
          </a:p>
          <a:p>
            <a:pPr marL="238125" indent="-238125" algn="just">
              <a:lnSpc>
                <a:spcPct val="90000"/>
              </a:lnSpc>
            </a:pPr>
            <a:r>
              <a:rPr lang="en-US" sz="2700" dirty="0" smtClean="0">
                <a:cs typeface="Times New Roman" pitchFamily="18" charset="0"/>
              </a:rPr>
              <a:t>The set of all entities of the same type is called an </a:t>
            </a:r>
            <a:r>
              <a:rPr lang="en-US" sz="2700" b="1" i="1" dirty="0" smtClean="0">
                <a:solidFill>
                  <a:schemeClr val="accent2">
                    <a:lumMod val="60000"/>
                    <a:lumOff val="40000"/>
                  </a:schemeClr>
                </a:solidFill>
                <a:cs typeface="Times New Roman" pitchFamily="18" charset="0"/>
              </a:rPr>
              <a:t>entity set</a:t>
            </a:r>
            <a:r>
              <a:rPr lang="en-US" sz="2700" dirty="0" smtClean="0">
                <a:solidFill>
                  <a:schemeClr val="accent2">
                    <a:lumMod val="60000"/>
                    <a:lumOff val="40000"/>
                  </a:schemeClr>
                </a:solidFill>
                <a:cs typeface="Times New Roman" pitchFamily="18" charset="0"/>
              </a:rPr>
              <a:t> </a:t>
            </a:r>
            <a:r>
              <a:rPr lang="en-US" sz="2700" dirty="0" smtClean="0">
                <a:cs typeface="Times New Roman" pitchFamily="18" charset="0"/>
              </a:rPr>
              <a:t>and the set of all relationships of the same type is called a </a:t>
            </a:r>
            <a:r>
              <a:rPr lang="en-US" sz="2700" b="1" i="1" dirty="0" smtClean="0">
                <a:solidFill>
                  <a:schemeClr val="accent2">
                    <a:lumMod val="60000"/>
                    <a:lumOff val="40000"/>
                  </a:schemeClr>
                </a:solidFill>
                <a:cs typeface="Times New Roman" pitchFamily="18" charset="0"/>
              </a:rPr>
              <a:t>relationship</a:t>
            </a:r>
            <a:r>
              <a:rPr lang="en-US" sz="2700" i="1" dirty="0" smtClean="0">
                <a:solidFill>
                  <a:schemeClr val="accent2">
                    <a:lumMod val="60000"/>
                    <a:lumOff val="40000"/>
                  </a:schemeClr>
                </a:solidFill>
                <a:cs typeface="Times New Roman" pitchFamily="18" charset="0"/>
              </a:rPr>
              <a:t> </a:t>
            </a:r>
            <a:r>
              <a:rPr lang="en-US" sz="2700" b="1" i="1" dirty="0" smtClean="0">
                <a:solidFill>
                  <a:schemeClr val="accent2">
                    <a:lumMod val="60000"/>
                    <a:lumOff val="40000"/>
                  </a:schemeClr>
                </a:solidFill>
                <a:cs typeface="Times New Roman" pitchFamily="18" charset="0"/>
              </a:rPr>
              <a:t>set</a:t>
            </a:r>
            <a:r>
              <a:rPr lang="en-US" sz="2700" dirty="0" smtClean="0">
                <a:cs typeface="Times New Roman" pitchFamily="18" charset="0"/>
              </a:rPr>
              <a:t>.</a:t>
            </a:r>
            <a:r>
              <a:rPr lang="en-US" sz="2700" b="1" dirty="0" smtClean="0">
                <a:cs typeface="Times New Roman" pitchFamily="18" charset="0"/>
              </a:rPr>
              <a:t> </a:t>
            </a:r>
            <a:endParaRPr lang="en-US" sz="2800" dirty="0" smtClean="0">
              <a:cs typeface="Times New Roman" pitchFamily="18" charset="0"/>
            </a:endParaRPr>
          </a:p>
        </p:txBody>
      </p:sp>
    </p:spTree>
    <p:extLst>
      <p:ext uri="{BB962C8B-B14F-4D97-AF65-F5344CB8AC3E}">
        <p14:creationId xmlns:p14="http://schemas.microsoft.com/office/powerpoint/2010/main" val="11526544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43011"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2D8F693-C3B2-449D-AA67-CBC2150EAB1E}" type="slidenum">
              <a:rPr lang="en-US" sz="1400" smtClean="0"/>
              <a:pPr eaLnBrk="1" hangingPunct="1"/>
              <a:t>25</a:t>
            </a:fld>
            <a:endParaRPr lang="en-US" sz="1400" smtClean="0"/>
          </a:p>
        </p:txBody>
      </p:sp>
      <p:sp>
        <p:nvSpPr>
          <p:cNvPr id="43012" name="Rectangle 2"/>
          <p:cNvSpPr>
            <a:spLocks noGrp="1" noChangeArrowheads="1"/>
          </p:cNvSpPr>
          <p:nvPr>
            <p:ph type="body" idx="1"/>
          </p:nvPr>
        </p:nvSpPr>
        <p:spPr>
          <a:xfrm>
            <a:off x="279052" y="757586"/>
            <a:ext cx="11747500" cy="4525962"/>
          </a:xfrm>
        </p:spPr>
        <p:txBody>
          <a:bodyPr/>
          <a:lstStyle/>
          <a:p>
            <a:pPr marL="238125" indent="-238125" algn="just">
              <a:buFont typeface="Wingdings" pitchFamily="2" charset="2"/>
              <a:buNone/>
            </a:pPr>
            <a:endParaRPr lang="en-US" sz="2800" dirty="0" smtClean="0">
              <a:cs typeface="Times New Roman" pitchFamily="18" charset="0"/>
            </a:endParaRPr>
          </a:p>
          <a:p>
            <a:pPr marL="238125" indent="-238125" algn="just">
              <a:buFont typeface="Wingdings" pitchFamily="2" charset="2"/>
              <a:buNone/>
            </a:pPr>
            <a:r>
              <a:rPr lang="en-US" sz="2800" dirty="0" smtClean="0">
                <a:cs typeface="Times New Roman" pitchFamily="18" charset="0"/>
              </a:rPr>
              <a:t>	The overall logical structure of a database can be expressed graphically by an E-R diagram. The components of this diagram are:</a:t>
            </a:r>
          </a:p>
          <a:p>
            <a:pPr marL="238125" indent="-238125" algn="just">
              <a:buFont typeface="Wingdings" pitchFamily="2" charset="2"/>
              <a:buNone/>
            </a:pPr>
            <a:r>
              <a:rPr lang="en-US" sz="2800" dirty="0" smtClean="0">
                <a:latin typeface="Symbol" pitchFamily="18" charset="2"/>
                <a:cs typeface="Times New Roman" pitchFamily="18" charset="0"/>
              </a:rPr>
              <a:t>	</a:t>
            </a:r>
            <a:r>
              <a:rPr lang="en-US" dirty="0" smtClean="0">
                <a:latin typeface="Symbol" pitchFamily="18" charset="2"/>
                <a:cs typeface="Times New Roman" pitchFamily="18" charset="0"/>
              </a:rPr>
              <a:t>·</a:t>
            </a:r>
            <a:r>
              <a:rPr lang="en-US" sz="2800" dirty="0" smtClean="0">
                <a:latin typeface="Symbol" pitchFamily="18" charset="2"/>
                <a:cs typeface="Times New Roman" pitchFamily="18" charset="0"/>
              </a:rPr>
              <a:t> </a:t>
            </a:r>
            <a:r>
              <a:rPr lang="en-US" sz="2800" b="1" dirty="0" smtClean="0">
                <a:cs typeface="Times New Roman" pitchFamily="18" charset="0"/>
              </a:rPr>
              <a:t>Rectangles</a:t>
            </a:r>
            <a:r>
              <a:rPr lang="en-US" sz="2800" dirty="0" smtClean="0">
                <a:cs typeface="Times New Roman" pitchFamily="18" charset="0"/>
              </a:rPr>
              <a:t> (represent entity sets)</a:t>
            </a:r>
          </a:p>
          <a:p>
            <a:pPr marL="238125" indent="-238125" algn="just">
              <a:buFont typeface="Wingdings" pitchFamily="2" charset="2"/>
              <a:buNone/>
            </a:pPr>
            <a:r>
              <a:rPr lang="en-US" sz="2800" dirty="0" smtClean="0">
                <a:latin typeface="Symbol" pitchFamily="18" charset="2"/>
                <a:cs typeface="Times New Roman" pitchFamily="18" charset="0"/>
              </a:rPr>
              <a:t>	</a:t>
            </a:r>
            <a:r>
              <a:rPr lang="en-US" dirty="0" smtClean="0">
                <a:latin typeface="Symbol" pitchFamily="18" charset="2"/>
                <a:cs typeface="Times New Roman" pitchFamily="18" charset="0"/>
              </a:rPr>
              <a:t>·</a:t>
            </a:r>
            <a:r>
              <a:rPr lang="en-US" sz="2800" dirty="0" smtClean="0">
                <a:latin typeface="Symbol" pitchFamily="18" charset="2"/>
                <a:cs typeface="Times New Roman" pitchFamily="18" charset="0"/>
              </a:rPr>
              <a:t> </a:t>
            </a:r>
            <a:r>
              <a:rPr lang="en-US" sz="2800" b="1" dirty="0" smtClean="0">
                <a:cs typeface="Times New Roman" pitchFamily="18" charset="0"/>
              </a:rPr>
              <a:t>Ellipses</a:t>
            </a:r>
            <a:r>
              <a:rPr lang="en-US" sz="2800" dirty="0" smtClean="0">
                <a:cs typeface="Times New Roman" pitchFamily="18" charset="0"/>
              </a:rPr>
              <a:t> (represent attributes)</a:t>
            </a:r>
          </a:p>
          <a:p>
            <a:pPr marL="238125" indent="-238125" algn="just">
              <a:buFont typeface="Wingdings" pitchFamily="2" charset="2"/>
              <a:buNone/>
            </a:pPr>
            <a:r>
              <a:rPr lang="en-US" sz="2800" dirty="0" smtClean="0">
                <a:latin typeface="Symbol" pitchFamily="18" charset="2"/>
                <a:cs typeface="Times New Roman" pitchFamily="18" charset="0"/>
              </a:rPr>
              <a:t>	</a:t>
            </a:r>
            <a:r>
              <a:rPr lang="en-US" dirty="0" smtClean="0">
                <a:latin typeface="Symbol" pitchFamily="18" charset="2"/>
                <a:cs typeface="Times New Roman" pitchFamily="18" charset="0"/>
              </a:rPr>
              <a:t>·</a:t>
            </a:r>
            <a:r>
              <a:rPr lang="en-US" sz="2800" dirty="0" smtClean="0">
                <a:latin typeface="Symbol" pitchFamily="18" charset="2"/>
                <a:cs typeface="Times New Roman" pitchFamily="18" charset="0"/>
              </a:rPr>
              <a:t> </a:t>
            </a:r>
            <a:r>
              <a:rPr lang="en-US" sz="2800" b="1" dirty="0" smtClean="0">
                <a:cs typeface="Times New Roman" pitchFamily="18" charset="0"/>
              </a:rPr>
              <a:t>Diamonds</a:t>
            </a:r>
            <a:r>
              <a:rPr lang="en-US" sz="2800" dirty="0" smtClean="0">
                <a:cs typeface="Times New Roman" pitchFamily="18" charset="0"/>
              </a:rPr>
              <a:t> (represent relationship sets among entity sets)</a:t>
            </a:r>
          </a:p>
          <a:p>
            <a:pPr marL="238125" indent="-238125" algn="just">
              <a:buFont typeface="Wingdings" pitchFamily="2" charset="2"/>
              <a:buNone/>
            </a:pPr>
            <a:r>
              <a:rPr lang="en-US" dirty="0" smtClean="0">
                <a:latin typeface="Symbol" pitchFamily="18" charset="2"/>
                <a:cs typeface="Times New Roman" pitchFamily="18" charset="0"/>
              </a:rPr>
              <a:t>  ·</a:t>
            </a:r>
            <a:r>
              <a:rPr lang="en-US" sz="2800" b="1" dirty="0" smtClean="0">
                <a:cs typeface="Times New Roman" pitchFamily="18" charset="0"/>
              </a:rPr>
              <a:t> Lines</a:t>
            </a:r>
            <a:r>
              <a:rPr lang="en-US" sz="2800" dirty="0" smtClean="0">
                <a:cs typeface="Times New Roman" pitchFamily="18" charset="0"/>
              </a:rPr>
              <a:t> (link attributes to entity sets and entity sets to relationship sets) </a:t>
            </a:r>
          </a:p>
        </p:txBody>
      </p:sp>
    </p:spTree>
    <p:extLst>
      <p:ext uri="{BB962C8B-B14F-4D97-AF65-F5344CB8AC3E}">
        <p14:creationId xmlns:p14="http://schemas.microsoft.com/office/powerpoint/2010/main" val="9468410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44035"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CAE5ED4-4EE5-4849-874A-3EFB29A34CE8}" type="slidenum">
              <a:rPr lang="en-US" sz="1400" smtClean="0"/>
              <a:pPr eaLnBrk="1" hangingPunct="1"/>
              <a:t>26</a:t>
            </a:fld>
            <a:endParaRPr lang="en-US" sz="1400" smtClean="0"/>
          </a:p>
        </p:txBody>
      </p:sp>
      <p:sp>
        <p:nvSpPr>
          <p:cNvPr id="44036" name="Rectangle 4"/>
          <p:cNvSpPr>
            <a:spLocks noGrp="1" noChangeArrowheads="1"/>
          </p:cNvSpPr>
          <p:nvPr>
            <p:ph type="body" idx="1"/>
          </p:nvPr>
        </p:nvSpPr>
        <p:spPr>
          <a:xfrm>
            <a:off x="750277" y="3352800"/>
            <a:ext cx="11160369" cy="2971800"/>
          </a:xfrm>
        </p:spPr>
        <p:txBody>
          <a:bodyPr/>
          <a:lstStyle/>
          <a:p>
            <a:pPr algn="ctr">
              <a:buFont typeface="Wingdings" pitchFamily="2" charset="2"/>
              <a:buNone/>
            </a:pPr>
            <a:endParaRPr lang="en-US" sz="2800" b="1" i="1" smtClean="0">
              <a:cs typeface="Times New Roman" pitchFamily="18" charset="0"/>
            </a:endParaRPr>
          </a:p>
          <a:p>
            <a:pPr algn="ctr">
              <a:buFont typeface="Wingdings" pitchFamily="2" charset="2"/>
              <a:buNone/>
            </a:pPr>
            <a:r>
              <a:rPr lang="en-US" sz="2800" b="1" i="1" smtClean="0">
                <a:cs typeface="Times New Roman" pitchFamily="18" charset="0"/>
              </a:rPr>
              <a:t>Fig: A Sample E-R Diagram</a:t>
            </a:r>
            <a:endParaRPr lang="en-US" sz="2800" smtClean="0">
              <a:cs typeface="Times New Roman" pitchFamily="18" charset="0"/>
            </a:endParaRPr>
          </a:p>
          <a:p>
            <a:pPr algn="just">
              <a:buFont typeface="Wingdings" pitchFamily="2" charset="2"/>
              <a:buNone/>
            </a:pPr>
            <a:r>
              <a:rPr lang="en-US" smtClean="0">
                <a:cs typeface="Times New Roman" pitchFamily="18" charset="0"/>
              </a:rPr>
              <a:t>	</a:t>
            </a:r>
            <a:endParaRPr lang="en-US" sz="2800" smtClean="0"/>
          </a:p>
        </p:txBody>
      </p:sp>
      <p:pic>
        <p:nvPicPr>
          <p:cNvPr id="44037" name="Picture 7"/>
          <p:cNvPicPr>
            <a:picLocks noChangeAspect="1" noChangeArrowheads="1"/>
          </p:cNvPicPr>
          <p:nvPr/>
        </p:nvPicPr>
        <p:blipFill>
          <a:blip r:embed="rId2">
            <a:extLst>
              <a:ext uri="{28A0092B-C50C-407E-A947-70E740481C1C}">
                <a14:useLocalDpi xmlns:a14="http://schemas.microsoft.com/office/drawing/2010/main" val="0"/>
              </a:ext>
            </a:extLst>
          </a:blip>
          <a:srcRect l="389" t="31169" r="389" b="31688"/>
          <a:stretch>
            <a:fillRect/>
          </a:stretch>
        </p:blipFill>
        <p:spPr bwMode="auto">
          <a:xfrm>
            <a:off x="1125416" y="819150"/>
            <a:ext cx="9941169" cy="2514600"/>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551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p:cNvSpPr>
            <a:spLocks noGrp="1"/>
          </p:cNvSpPr>
          <p:nvPr>
            <p:ph sz="half" idx="1"/>
          </p:nvPr>
        </p:nvSpPr>
        <p:spPr>
          <a:xfrm>
            <a:off x="304800" y="304800"/>
            <a:ext cx="11887200" cy="4066784"/>
          </a:xfrm>
        </p:spPr>
        <p:txBody>
          <a:bodyPr/>
          <a:lstStyle/>
          <a:p>
            <a:pPr algn="just"/>
            <a:r>
              <a:rPr lang="en-US" b="1" dirty="0" smtClean="0"/>
              <a:t>Object Oriented Database: </a:t>
            </a:r>
            <a:r>
              <a:rPr lang="en-US" dirty="0" smtClean="0"/>
              <a:t>An object database (also object-oriented data model) is a database model in which information is represented in the form of objects as used in object-oriented programming.</a:t>
            </a:r>
          </a:p>
          <a:p>
            <a:pPr algn="just"/>
            <a:r>
              <a:rPr lang="en-GB" dirty="0" smtClean="0"/>
              <a:t>Data model that adds new object storage capabilities to relational databases.</a:t>
            </a:r>
            <a:r>
              <a:rPr lang="en-US" dirty="0" smtClean="0"/>
              <a:t> </a:t>
            </a:r>
          </a:p>
          <a:p>
            <a:pPr algn="just"/>
            <a:endParaRPr lang="en-US" sz="1800" dirty="0" smtClean="0"/>
          </a:p>
        </p:txBody>
      </p:sp>
      <p:sp>
        <p:nvSpPr>
          <p:cNvPr id="45059" name="Slide Number Placeholder 3"/>
          <p:cNvSpPr>
            <a:spLocks noGrp="1"/>
          </p:cNvSpPr>
          <p:nvPr>
            <p:ph type="sldNum" sz="quarter" idx="4294967295"/>
          </p:nvPr>
        </p:nvSpPr>
        <p:spPr>
          <a:xfrm>
            <a:off x="9390185" y="6243638"/>
            <a:ext cx="2540000" cy="4572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4378FAC-0DD3-48CD-B1C2-161074F23BD8}" type="slidenum">
              <a:rPr lang="en-US" sz="1400" smtClean="0">
                <a:cs typeface="Arial" pitchFamily="34" charset="0"/>
              </a:rPr>
              <a:pPr eaLnBrk="1" hangingPunct="1"/>
              <a:t>27</a:t>
            </a:fld>
            <a:endParaRPr lang="en-US" sz="1400" smtClean="0">
              <a:cs typeface="Arial" pitchFamily="34" charset="0"/>
            </a:endParaRPr>
          </a:p>
        </p:txBody>
      </p:sp>
      <p:pic>
        <p:nvPicPr>
          <p:cNvPr id="45060"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604000" y="2590800"/>
            <a:ext cx="5384800" cy="4114800"/>
          </a:xfrm>
          <a:noFill/>
        </p:spPr>
      </p:pic>
    </p:spTree>
    <p:extLst>
      <p:ext uri="{BB962C8B-B14F-4D97-AF65-F5344CB8AC3E}">
        <p14:creationId xmlns:p14="http://schemas.microsoft.com/office/powerpoint/2010/main" val="629654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46083"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CEB978B-86D3-4702-BF86-256E049F6749}" type="slidenum">
              <a:rPr lang="en-US" sz="1400" smtClean="0"/>
              <a:pPr eaLnBrk="1" hangingPunct="1"/>
              <a:t>28</a:t>
            </a:fld>
            <a:endParaRPr lang="en-US" sz="1400" smtClean="0"/>
          </a:p>
        </p:txBody>
      </p:sp>
      <p:sp>
        <p:nvSpPr>
          <p:cNvPr id="4100" name="Rectangle 2"/>
          <p:cNvSpPr>
            <a:spLocks noGrp="1" noChangeArrowheads="1"/>
          </p:cNvSpPr>
          <p:nvPr>
            <p:ph type="body" idx="1"/>
          </p:nvPr>
        </p:nvSpPr>
        <p:spPr>
          <a:xfrm>
            <a:off x="153791" y="206439"/>
            <a:ext cx="11747500" cy="5643215"/>
          </a:xfrm>
        </p:spPr>
        <p:txBody>
          <a:bodyPr/>
          <a:lstStyle/>
          <a:p>
            <a:pPr algn="ctr" eaLnBrk="1" hangingPunct="1">
              <a:lnSpc>
                <a:spcPct val="90000"/>
              </a:lnSpc>
              <a:buFont typeface="Wingdings" pitchFamily="2" charset="2"/>
              <a:buNone/>
              <a:defRPr/>
            </a:pPr>
            <a:r>
              <a:rPr lang="en-US" sz="3500" b="1" u="sng" dirty="0" smtClean="0"/>
              <a:t>Entities Relationship Model</a:t>
            </a:r>
            <a:endParaRPr lang="en-US" sz="3500" dirty="0" smtClean="0">
              <a:cs typeface="Times New Roman" pitchFamily="18" charset="0"/>
            </a:endParaRPr>
          </a:p>
          <a:p>
            <a:pPr algn="just" eaLnBrk="1" hangingPunct="1">
              <a:lnSpc>
                <a:spcPct val="90000"/>
              </a:lnSpc>
              <a:defRPr/>
            </a:pPr>
            <a:endParaRPr lang="en-US" sz="2800" b="1" i="1" dirty="0" smtClean="0"/>
          </a:p>
          <a:p>
            <a:pPr marL="238125" indent="-238125" algn="just">
              <a:lnSpc>
                <a:spcPct val="90000"/>
              </a:lnSpc>
              <a:defRPr/>
            </a:pPr>
            <a:r>
              <a:rPr lang="en-US" sz="2800" dirty="0" smtClean="0">
                <a:cs typeface="Times New Roman" pitchFamily="18" charset="0"/>
              </a:rPr>
              <a:t>The </a:t>
            </a:r>
            <a:r>
              <a:rPr lang="en-US" sz="2800" b="1" i="1" dirty="0" smtClean="0">
                <a:cs typeface="Times New Roman" pitchFamily="18" charset="0"/>
              </a:rPr>
              <a:t>entity-relationship (E-R) model</a:t>
            </a:r>
            <a:r>
              <a:rPr lang="en-US" sz="2800" dirty="0" smtClean="0">
                <a:cs typeface="Times New Roman" pitchFamily="18" charset="0"/>
              </a:rPr>
              <a:t> is a high level </a:t>
            </a:r>
            <a:r>
              <a:rPr lang="en-US" sz="2800" dirty="0" smtClean="0">
                <a:solidFill>
                  <a:srgbClr val="FF0000"/>
                </a:solidFill>
                <a:cs typeface="Times New Roman" pitchFamily="18" charset="0"/>
              </a:rPr>
              <a:t>data model based on a perception of a real world</a:t>
            </a:r>
            <a:r>
              <a:rPr lang="en-US" sz="2800" dirty="0" smtClean="0">
                <a:cs typeface="Times New Roman" pitchFamily="18" charset="0"/>
              </a:rPr>
              <a:t> that consists of collection of basic objects, called </a:t>
            </a:r>
            <a:r>
              <a:rPr lang="en-US" sz="2800" b="1" i="1" dirty="0" smtClean="0">
                <a:cs typeface="Times New Roman" pitchFamily="18" charset="0"/>
              </a:rPr>
              <a:t>entities</a:t>
            </a:r>
            <a:r>
              <a:rPr lang="en-US" sz="2800" dirty="0" smtClean="0">
                <a:cs typeface="Times New Roman" pitchFamily="18" charset="0"/>
              </a:rPr>
              <a:t>, and of </a:t>
            </a:r>
            <a:r>
              <a:rPr lang="en-US" sz="2800" b="1" i="1" dirty="0" smtClean="0">
                <a:cs typeface="Times New Roman" pitchFamily="18" charset="0"/>
              </a:rPr>
              <a:t>relationships</a:t>
            </a:r>
            <a:r>
              <a:rPr lang="en-US" sz="2800" dirty="0" smtClean="0">
                <a:cs typeface="Times New Roman" pitchFamily="18" charset="0"/>
              </a:rPr>
              <a:t> among these entities.</a:t>
            </a:r>
          </a:p>
          <a:p>
            <a:pPr marL="238125" indent="-238125" algn="just">
              <a:lnSpc>
                <a:spcPct val="90000"/>
              </a:lnSpc>
              <a:defRPr/>
            </a:pPr>
            <a:r>
              <a:rPr lang="en-US" sz="2800" dirty="0" smtClean="0">
                <a:cs typeface="Times New Roman" pitchFamily="18" charset="0"/>
              </a:rPr>
              <a:t> An </a:t>
            </a:r>
            <a:r>
              <a:rPr lang="en-US" sz="2800" b="1" i="1" dirty="0" smtClean="0">
                <a:cs typeface="Times New Roman" pitchFamily="18" charset="0"/>
              </a:rPr>
              <a:t>entity</a:t>
            </a:r>
            <a:r>
              <a:rPr lang="en-US" sz="2800" dirty="0" smtClean="0">
                <a:cs typeface="Times New Roman" pitchFamily="18" charset="0"/>
              </a:rPr>
              <a:t> is a thing or object in the real world that is distinguishable from other objects.</a:t>
            </a:r>
          </a:p>
          <a:p>
            <a:pPr algn="just">
              <a:lnSpc>
                <a:spcPct val="90000"/>
              </a:lnSpc>
              <a:defRPr/>
            </a:pPr>
            <a:r>
              <a:rPr lang="en-US" sz="2800" dirty="0" smtClean="0">
                <a:cs typeface="Times New Roman" pitchFamily="18" charset="0"/>
              </a:rPr>
              <a:t>Entities are described in a database by a set of </a:t>
            </a:r>
            <a:r>
              <a:rPr lang="en-US" sz="2800" b="1" i="1" dirty="0" smtClean="0">
                <a:cs typeface="Times New Roman" pitchFamily="18" charset="0"/>
              </a:rPr>
              <a:t>attributes</a:t>
            </a:r>
            <a:r>
              <a:rPr lang="en-US" sz="2800" dirty="0" smtClean="0">
                <a:cs typeface="Times New Roman" pitchFamily="18" charset="0"/>
              </a:rPr>
              <a:t>.</a:t>
            </a:r>
          </a:p>
          <a:p>
            <a:pPr algn="just">
              <a:lnSpc>
                <a:spcPct val="90000"/>
              </a:lnSpc>
              <a:defRPr/>
            </a:pPr>
            <a:r>
              <a:rPr lang="en-US" sz="2800" dirty="0" smtClean="0">
                <a:cs typeface="Times New Roman" pitchFamily="18" charset="0"/>
              </a:rPr>
              <a:t> A </a:t>
            </a:r>
            <a:r>
              <a:rPr lang="en-US" sz="2800" b="1" i="1" dirty="0" smtClean="0">
                <a:cs typeface="Times New Roman" pitchFamily="18" charset="0"/>
              </a:rPr>
              <a:t>relationship</a:t>
            </a:r>
            <a:r>
              <a:rPr lang="en-US" sz="2800" dirty="0" smtClean="0">
                <a:cs typeface="Times New Roman" pitchFamily="18" charset="0"/>
              </a:rPr>
              <a:t> is an association among several entities.</a:t>
            </a:r>
          </a:p>
          <a:p>
            <a:pPr algn="just">
              <a:lnSpc>
                <a:spcPct val="90000"/>
              </a:lnSpc>
              <a:defRPr/>
            </a:pPr>
            <a:r>
              <a:rPr lang="en-US" sz="2800" dirty="0" smtClean="0">
                <a:cs typeface="Times New Roman" pitchFamily="18" charset="0"/>
              </a:rPr>
              <a:t> The set of all entities of the same type is called an </a:t>
            </a:r>
            <a:r>
              <a:rPr lang="en-US" sz="2800" b="1" i="1" dirty="0" smtClean="0">
                <a:cs typeface="Times New Roman" pitchFamily="18" charset="0"/>
              </a:rPr>
              <a:t>entity set</a:t>
            </a:r>
            <a:r>
              <a:rPr lang="en-US" sz="2800" dirty="0" smtClean="0">
                <a:cs typeface="Times New Roman" pitchFamily="18" charset="0"/>
              </a:rPr>
              <a:t> and the set of all relationships of the same type is called a </a:t>
            </a:r>
            <a:r>
              <a:rPr lang="en-US" sz="2800" b="1" i="1" dirty="0" smtClean="0">
                <a:cs typeface="Times New Roman" pitchFamily="18" charset="0"/>
              </a:rPr>
              <a:t>relationship</a:t>
            </a:r>
            <a:r>
              <a:rPr lang="en-US" sz="2800" i="1" dirty="0" smtClean="0">
                <a:cs typeface="Times New Roman" pitchFamily="18" charset="0"/>
              </a:rPr>
              <a:t> </a:t>
            </a:r>
            <a:r>
              <a:rPr lang="en-US" sz="2800" b="1" i="1" dirty="0" smtClean="0">
                <a:cs typeface="Times New Roman" pitchFamily="18" charset="0"/>
              </a:rPr>
              <a:t>set</a:t>
            </a:r>
            <a:r>
              <a:rPr lang="en-US" sz="2800" dirty="0" smtClean="0">
                <a:cs typeface="Times New Roman" pitchFamily="18" charset="0"/>
              </a:rPr>
              <a:t>.</a:t>
            </a:r>
            <a:r>
              <a:rPr lang="en-US" sz="2800" b="1" dirty="0" smtClean="0">
                <a:cs typeface="Times New Roman" pitchFamily="18" charset="0"/>
              </a:rPr>
              <a:t> </a:t>
            </a:r>
            <a:endParaRPr lang="en-US" sz="2800" dirty="0" smtClean="0">
              <a:cs typeface="Times New Roman" pitchFamily="18" charset="0"/>
            </a:endParaRPr>
          </a:p>
          <a:p>
            <a:pPr algn="just" eaLnBrk="1" hangingPunct="1">
              <a:lnSpc>
                <a:spcPct val="90000"/>
              </a:lnSpc>
              <a:defRPr/>
            </a:pPr>
            <a:r>
              <a:rPr lang="en-US" sz="2800" b="1" i="1" dirty="0" smtClean="0"/>
              <a:t>ER Model is logical modeling of a database. </a:t>
            </a:r>
          </a:p>
          <a:p>
            <a:pPr algn="just" eaLnBrk="1" hangingPunct="1">
              <a:lnSpc>
                <a:spcPct val="90000"/>
              </a:lnSpc>
              <a:defRPr/>
            </a:pPr>
            <a:endParaRPr lang="en-US" sz="2000" b="1" dirty="0" smtClean="0"/>
          </a:p>
        </p:txBody>
      </p:sp>
    </p:spTree>
    <p:extLst>
      <p:ext uri="{BB962C8B-B14F-4D97-AF65-F5344CB8AC3E}">
        <p14:creationId xmlns:p14="http://schemas.microsoft.com/office/powerpoint/2010/main" val="18430156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47107"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89F7AB0-9028-4C7B-B2F7-7F38DB84A363}" type="slidenum">
              <a:rPr lang="en-US" sz="1400" smtClean="0"/>
              <a:pPr eaLnBrk="1" hangingPunct="1"/>
              <a:t>29</a:t>
            </a:fld>
            <a:endParaRPr lang="en-US" sz="1400" smtClean="0"/>
          </a:p>
        </p:txBody>
      </p:sp>
      <p:sp>
        <p:nvSpPr>
          <p:cNvPr id="47108" name="Rectangle 2"/>
          <p:cNvSpPr>
            <a:spLocks noGrp="1" noChangeArrowheads="1"/>
          </p:cNvSpPr>
          <p:nvPr>
            <p:ph type="body" idx="1"/>
          </p:nvPr>
        </p:nvSpPr>
        <p:spPr>
          <a:xfrm>
            <a:off x="178844" y="644851"/>
            <a:ext cx="11747500" cy="4525962"/>
          </a:xfrm>
        </p:spPr>
        <p:txBody>
          <a:bodyPr/>
          <a:lstStyle/>
          <a:p>
            <a:pPr algn="ctr" eaLnBrk="1" hangingPunct="1">
              <a:lnSpc>
                <a:spcPct val="90000"/>
              </a:lnSpc>
              <a:buFont typeface="Wingdings" pitchFamily="2" charset="2"/>
              <a:buNone/>
            </a:pPr>
            <a:r>
              <a:rPr lang="en-US" sz="3500" b="1" u="sng" dirty="0" smtClean="0"/>
              <a:t>Entities and Attributes </a:t>
            </a:r>
            <a:r>
              <a:rPr lang="en-US" sz="3500" dirty="0" smtClean="0">
                <a:cs typeface="Times New Roman" pitchFamily="18" charset="0"/>
              </a:rPr>
              <a:t>	</a:t>
            </a:r>
          </a:p>
          <a:p>
            <a:pPr algn="just" eaLnBrk="1" hangingPunct="1">
              <a:lnSpc>
                <a:spcPct val="90000"/>
              </a:lnSpc>
            </a:pPr>
            <a:r>
              <a:rPr lang="en-US" sz="2800" b="1" i="1" dirty="0" smtClean="0"/>
              <a:t>Entity</a:t>
            </a:r>
            <a:r>
              <a:rPr lang="en-US" sz="2400" b="1" dirty="0" smtClean="0"/>
              <a:t> is a thing in real world with and independent existence that is distinguishable from all other objects. An </a:t>
            </a:r>
            <a:r>
              <a:rPr lang="en-US" sz="2400" b="1" dirty="0" smtClean="0">
                <a:solidFill>
                  <a:srgbClr val="FF0000"/>
                </a:solidFill>
              </a:rPr>
              <a:t>Entity may be an object with physical existence like person, vehicle </a:t>
            </a:r>
            <a:r>
              <a:rPr lang="en-US" sz="2400" b="1" dirty="0" smtClean="0"/>
              <a:t>etc. or may be an object with </a:t>
            </a:r>
            <a:r>
              <a:rPr lang="en-US" sz="2400" b="1" dirty="0" smtClean="0">
                <a:solidFill>
                  <a:srgbClr val="FF0000"/>
                </a:solidFill>
              </a:rPr>
              <a:t>conceptual existence like account</a:t>
            </a:r>
            <a:r>
              <a:rPr lang="en-US" sz="2400" b="1" dirty="0" smtClean="0"/>
              <a:t>, course etc.</a:t>
            </a:r>
          </a:p>
          <a:p>
            <a:pPr algn="just" eaLnBrk="1" hangingPunct="1">
              <a:lnSpc>
                <a:spcPct val="90000"/>
              </a:lnSpc>
            </a:pPr>
            <a:r>
              <a:rPr lang="en-US" sz="2400" b="1" dirty="0" smtClean="0"/>
              <a:t>Each entities have certain kind of properties that gives proper identification to each of entity. Thus, </a:t>
            </a:r>
            <a:r>
              <a:rPr lang="en-US" sz="2800" b="1" i="1" dirty="0" smtClean="0"/>
              <a:t>attributes</a:t>
            </a:r>
            <a:r>
              <a:rPr lang="en-US" sz="2400" b="1" dirty="0" smtClean="0"/>
              <a:t> are the properties that describe the entity. Each entity has value for each of its attributes. Thus, for each attribute there is a set of permitted values known as </a:t>
            </a:r>
            <a:r>
              <a:rPr lang="en-US" sz="2600" b="1" i="1" dirty="0" smtClean="0"/>
              <a:t>Domain</a:t>
            </a:r>
            <a:r>
              <a:rPr lang="en-US" sz="2400" b="1" dirty="0" smtClean="0"/>
              <a:t>. Hence attribute of an entity set can be defined as a function that maps from the entity set to a domain. Example: </a:t>
            </a:r>
          </a:p>
          <a:p>
            <a:pPr lvl="2" algn="just" eaLnBrk="1" hangingPunct="1">
              <a:lnSpc>
                <a:spcPct val="90000"/>
              </a:lnSpc>
            </a:pPr>
            <a:r>
              <a:rPr lang="en-US" sz="2000" b="1" dirty="0" smtClean="0"/>
              <a:t>Entity:- Employee</a:t>
            </a:r>
          </a:p>
          <a:p>
            <a:pPr lvl="2" algn="just" eaLnBrk="1" hangingPunct="1">
              <a:lnSpc>
                <a:spcPct val="90000"/>
              </a:lnSpc>
            </a:pPr>
            <a:r>
              <a:rPr lang="en-US" sz="2000" b="1" dirty="0" smtClean="0"/>
              <a:t>Attributes:- </a:t>
            </a:r>
            <a:r>
              <a:rPr lang="en-US" sz="2000" b="1" dirty="0" err="1" smtClean="0"/>
              <a:t>Employee_id</a:t>
            </a:r>
            <a:r>
              <a:rPr lang="en-US" sz="2000" b="1" dirty="0" smtClean="0"/>
              <a:t>, Name, Salary, Age, Phone</a:t>
            </a:r>
          </a:p>
          <a:p>
            <a:pPr lvl="2" algn="just" eaLnBrk="1" hangingPunct="1">
              <a:lnSpc>
                <a:spcPct val="90000"/>
              </a:lnSpc>
            </a:pPr>
            <a:r>
              <a:rPr lang="en-US" sz="2000" b="1" dirty="0" smtClean="0"/>
              <a:t>An instance of entity Employee will be defined once certain values will be assigned to the given attributes.</a:t>
            </a:r>
          </a:p>
        </p:txBody>
      </p:sp>
    </p:spTree>
    <p:extLst>
      <p:ext uri="{BB962C8B-B14F-4D97-AF65-F5344CB8AC3E}">
        <p14:creationId xmlns:p14="http://schemas.microsoft.com/office/powerpoint/2010/main" val="3042456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TW" b="1" dirty="0">
                <a:latin typeface="Century Gothic" panose="020B0502020202020204" pitchFamily="34" charset="0"/>
                <a:ea typeface="新細明體" pitchFamily="18" charset="-120"/>
              </a:rPr>
              <a:t>At the end of this topic, You should be able to</a:t>
            </a:r>
          </a:p>
          <a:p>
            <a:pPr lvl="1"/>
            <a:r>
              <a:rPr lang="en-US" b="1" dirty="0">
                <a:latin typeface="Century Gothic" panose="020B0502020202020204" pitchFamily="34" charset="0"/>
                <a:ea typeface="新細明體" pitchFamily="18" charset="-120"/>
              </a:rPr>
              <a:t>Describe types of data model</a:t>
            </a:r>
          </a:p>
          <a:p>
            <a:pPr lvl="1"/>
            <a:r>
              <a:rPr lang="en-US" b="1" dirty="0">
                <a:latin typeface="Century Gothic" panose="020B0502020202020204" pitchFamily="34" charset="0"/>
                <a:ea typeface="新細明體" pitchFamily="18" charset="-120"/>
              </a:rPr>
              <a:t>Write business rules</a:t>
            </a:r>
          </a:p>
          <a:p>
            <a:pPr lvl="1"/>
            <a:r>
              <a:rPr lang="en-US" b="1" dirty="0">
                <a:latin typeface="Century Gothic" panose="020B0502020202020204" pitchFamily="34" charset="0"/>
                <a:ea typeface="新細明體" pitchFamily="18" charset="-120"/>
              </a:rPr>
              <a:t>Understand entity relationship model</a:t>
            </a:r>
            <a:endParaRPr lang="en-US" dirty="0"/>
          </a:p>
        </p:txBody>
      </p:sp>
      <p:sp>
        <p:nvSpPr>
          <p:cNvPr id="5" name="Text Box 2"/>
          <p:cNvSpPr txBox="1">
            <a:spLocks noGrp="1" noChangeArrowheads="1"/>
          </p:cNvSpPr>
          <p:nvPr>
            <p:ph type="title"/>
          </p:nvPr>
        </p:nvSpPr>
        <p:spPr bwMode="auto">
          <a:xfrm>
            <a:off x="3211536" y="350198"/>
            <a:ext cx="383630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Learning Outcomes</a:t>
            </a:r>
          </a:p>
        </p:txBody>
      </p:sp>
    </p:spTree>
    <p:extLst>
      <p:ext uri="{BB962C8B-B14F-4D97-AF65-F5344CB8AC3E}">
        <p14:creationId xmlns:p14="http://schemas.microsoft.com/office/powerpoint/2010/main" val="2128123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48131"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CD7CBFA-FB50-4FB5-BF45-91F9423E08AD}" type="slidenum">
              <a:rPr lang="en-US" sz="1400" smtClean="0"/>
              <a:pPr eaLnBrk="1" hangingPunct="1"/>
              <a:t>30</a:t>
            </a:fld>
            <a:endParaRPr lang="en-US" sz="1400" smtClean="0"/>
          </a:p>
        </p:txBody>
      </p:sp>
      <p:sp>
        <p:nvSpPr>
          <p:cNvPr id="48132" name="Rectangle 2"/>
          <p:cNvSpPr>
            <a:spLocks noGrp="1" noChangeArrowheads="1"/>
          </p:cNvSpPr>
          <p:nvPr>
            <p:ph type="body" idx="1"/>
          </p:nvPr>
        </p:nvSpPr>
        <p:spPr>
          <a:xfrm>
            <a:off x="178843" y="557169"/>
            <a:ext cx="11747500" cy="4525962"/>
          </a:xfrm>
        </p:spPr>
        <p:txBody>
          <a:bodyPr/>
          <a:lstStyle/>
          <a:p>
            <a:pPr algn="ctr" eaLnBrk="1" hangingPunct="1">
              <a:buFont typeface="Wingdings" pitchFamily="2" charset="2"/>
              <a:buNone/>
            </a:pPr>
            <a:r>
              <a:rPr lang="en-US" sz="3500" b="1" u="sng" dirty="0" smtClean="0"/>
              <a:t>Attribute Types</a:t>
            </a:r>
            <a:r>
              <a:rPr lang="en-US" sz="3500" b="1" dirty="0" smtClean="0"/>
              <a:t>…..</a:t>
            </a:r>
            <a:r>
              <a:rPr lang="en-US" sz="3500" dirty="0" smtClean="0">
                <a:cs typeface="Times New Roman" pitchFamily="18" charset="0"/>
              </a:rPr>
              <a:t>	</a:t>
            </a:r>
          </a:p>
          <a:p>
            <a:pPr algn="just" eaLnBrk="1" hangingPunct="1"/>
            <a:r>
              <a:rPr lang="en-US" sz="2400" b="1" dirty="0" smtClean="0"/>
              <a:t>Attributes can be of following types;</a:t>
            </a:r>
          </a:p>
          <a:p>
            <a:pPr lvl="2" algn="just" eaLnBrk="1" hangingPunct="1"/>
            <a:r>
              <a:rPr lang="en-US" sz="2000" b="1" dirty="0" smtClean="0"/>
              <a:t>Simple vs. Composite</a:t>
            </a:r>
          </a:p>
          <a:p>
            <a:pPr lvl="2" algn="just" eaLnBrk="1" hangingPunct="1"/>
            <a:r>
              <a:rPr lang="en-US" sz="2000" b="1" dirty="0" smtClean="0"/>
              <a:t>Single Valued vs. Multi-valued</a:t>
            </a:r>
          </a:p>
          <a:p>
            <a:pPr lvl="2" algn="just" eaLnBrk="1" hangingPunct="1"/>
            <a:r>
              <a:rPr lang="en-US" sz="2000" b="1" dirty="0" smtClean="0"/>
              <a:t>Stored vs. Derived</a:t>
            </a:r>
          </a:p>
          <a:p>
            <a:pPr lvl="2" algn="just" eaLnBrk="1" hangingPunct="1"/>
            <a:r>
              <a:rPr lang="en-US" sz="2000" b="1" dirty="0" smtClean="0"/>
              <a:t>Null Valued</a:t>
            </a:r>
          </a:p>
          <a:p>
            <a:pPr algn="just" eaLnBrk="1" hangingPunct="1"/>
            <a:r>
              <a:rPr lang="en-US" sz="2400" b="1" dirty="0" smtClean="0"/>
              <a:t>Simple Vs. Composite:- </a:t>
            </a:r>
          </a:p>
          <a:p>
            <a:pPr lvl="1" algn="just" eaLnBrk="1" hangingPunct="1"/>
            <a:r>
              <a:rPr lang="en-US" sz="2000" b="1" dirty="0" smtClean="0"/>
              <a:t>Simple are </a:t>
            </a:r>
            <a:r>
              <a:rPr lang="en-US" sz="2000" b="1" dirty="0" smtClean="0">
                <a:solidFill>
                  <a:srgbClr val="FF0000"/>
                </a:solidFill>
              </a:rPr>
              <a:t>those that are not divisible</a:t>
            </a:r>
            <a:r>
              <a:rPr lang="en-US" sz="2000" b="1" dirty="0" smtClean="0"/>
              <a:t>. They are also known as “</a:t>
            </a:r>
            <a:r>
              <a:rPr lang="en-US" sz="2000" b="1" dirty="0" smtClean="0">
                <a:solidFill>
                  <a:srgbClr val="FF0000"/>
                </a:solidFill>
              </a:rPr>
              <a:t>atomic attributes</a:t>
            </a:r>
            <a:r>
              <a:rPr lang="en-US" sz="2000" b="1" dirty="0" smtClean="0"/>
              <a:t>”.</a:t>
            </a:r>
          </a:p>
          <a:p>
            <a:pPr lvl="1" algn="just" eaLnBrk="1" hangingPunct="1"/>
            <a:r>
              <a:rPr lang="en-US" sz="2000" b="1" dirty="0" smtClean="0"/>
              <a:t>Composite attributes are those that are made up of  </a:t>
            </a:r>
            <a:r>
              <a:rPr lang="en-US" sz="2000" b="1" dirty="0" smtClean="0">
                <a:solidFill>
                  <a:srgbClr val="FF0000"/>
                </a:solidFill>
              </a:rPr>
              <a:t>one or more simple or composite </a:t>
            </a:r>
            <a:r>
              <a:rPr lang="en-US" sz="2000" b="1" dirty="0" smtClean="0"/>
              <a:t>attributes &amp; hence </a:t>
            </a:r>
            <a:r>
              <a:rPr lang="en-US" sz="2000" b="1" dirty="0" smtClean="0">
                <a:solidFill>
                  <a:srgbClr val="FF0000"/>
                </a:solidFill>
              </a:rPr>
              <a:t>are divisible to smaller subparts</a:t>
            </a:r>
            <a:r>
              <a:rPr lang="en-US" sz="2000" b="1" dirty="0" smtClean="0"/>
              <a:t>. Composite attributes can form a hierarchy.</a:t>
            </a:r>
          </a:p>
          <a:p>
            <a:pPr lvl="1" algn="just" eaLnBrk="1" hangingPunct="1"/>
            <a:r>
              <a:rPr lang="en-US" sz="2000" b="1" dirty="0" err="1" smtClean="0"/>
              <a:t>Eg</a:t>
            </a:r>
            <a:r>
              <a:rPr lang="en-US" sz="2000" b="1" dirty="0" smtClean="0"/>
              <a:t>: Address can be the composite attribute as it can be subdivided into </a:t>
            </a:r>
            <a:r>
              <a:rPr lang="en-US" sz="2000" b="1" dirty="0" err="1" smtClean="0">
                <a:solidFill>
                  <a:srgbClr val="FF0000"/>
                </a:solidFill>
              </a:rPr>
              <a:t>Streetaddress</a:t>
            </a:r>
            <a:r>
              <a:rPr lang="en-US" sz="2000" b="1" dirty="0" smtClean="0">
                <a:solidFill>
                  <a:srgbClr val="FF0000"/>
                </a:solidFill>
              </a:rPr>
              <a:t>, City, State. </a:t>
            </a:r>
          </a:p>
          <a:p>
            <a:pPr lvl="1" algn="just" eaLnBrk="1" hangingPunct="1">
              <a:buFontTx/>
              <a:buNone/>
            </a:pPr>
            <a:r>
              <a:rPr lang="en-US" sz="2000" b="1" dirty="0" smtClean="0"/>
              <a:t>	Similarly, Name can be divided as </a:t>
            </a:r>
            <a:r>
              <a:rPr lang="en-US" sz="2000" b="1" dirty="0" err="1" smtClean="0">
                <a:solidFill>
                  <a:srgbClr val="FF0000"/>
                </a:solidFill>
              </a:rPr>
              <a:t>Fname</a:t>
            </a:r>
            <a:r>
              <a:rPr lang="en-US" sz="2000" b="1" dirty="0" smtClean="0">
                <a:solidFill>
                  <a:srgbClr val="FF0000"/>
                </a:solidFill>
              </a:rPr>
              <a:t>, </a:t>
            </a:r>
            <a:r>
              <a:rPr lang="en-US" sz="2000" b="1" dirty="0" err="1" smtClean="0">
                <a:solidFill>
                  <a:srgbClr val="FF0000"/>
                </a:solidFill>
              </a:rPr>
              <a:t>Lname</a:t>
            </a:r>
            <a:r>
              <a:rPr lang="en-US" sz="2000" b="1" dirty="0" smtClean="0"/>
              <a:t>. But </a:t>
            </a:r>
            <a:r>
              <a:rPr lang="en-US" sz="2000" b="1" dirty="0" err="1" smtClean="0">
                <a:solidFill>
                  <a:srgbClr val="FF0000"/>
                </a:solidFill>
              </a:rPr>
              <a:t>Fname</a:t>
            </a:r>
            <a:r>
              <a:rPr lang="en-US" sz="2000" b="1" dirty="0" smtClean="0">
                <a:solidFill>
                  <a:srgbClr val="FF0000"/>
                </a:solidFill>
              </a:rPr>
              <a:t>, </a:t>
            </a:r>
            <a:r>
              <a:rPr lang="en-US" sz="2000" b="1" dirty="0" err="1" smtClean="0">
                <a:solidFill>
                  <a:srgbClr val="FF0000"/>
                </a:solidFill>
              </a:rPr>
              <a:t>Lname</a:t>
            </a:r>
            <a:r>
              <a:rPr lang="en-US" sz="2000" b="1" dirty="0" smtClean="0">
                <a:solidFill>
                  <a:srgbClr val="FF0000"/>
                </a:solidFill>
              </a:rPr>
              <a:t> </a:t>
            </a:r>
            <a:r>
              <a:rPr lang="en-US" sz="2000" b="1" dirty="0" smtClean="0"/>
              <a:t>themselves are simple.</a:t>
            </a:r>
          </a:p>
          <a:p>
            <a:pPr lvl="1" algn="just" eaLnBrk="1" hangingPunct="1"/>
            <a:endParaRPr lang="en-US" sz="2400" b="1" dirty="0" smtClean="0"/>
          </a:p>
        </p:txBody>
      </p:sp>
    </p:spTree>
    <p:extLst>
      <p:ext uri="{BB962C8B-B14F-4D97-AF65-F5344CB8AC3E}">
        <p14:creationId xmlns:p14="http://schemas.microsoft.com/office/powerpoint/2010/main" val="40445265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49155"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A482775-FFC6-4999-A371-210AE2EEA3D9}" type="slidenum">
              <a:rPr lang="en-US" sz="1400" smtClean="0"/>
              <a:pPr eaLnBrk="1" hangingPunct="1"/>
              <a:t>31</a:t>
            </a:fld>
            <a:endParaRPr lang="en-US" sz="1400" smtClean="0"/>
          </a:p>
        </p:txBody>
      </p:sp>
      <p:sp>
        <p:nvSpPr>
          <p:cNvPr id="49156" name="Rectangle 2"/>
          <p:cNvSpPr>
            <a:spLocks noGrp="1" noChangeArrowheads="1"/>
          </p:cNvSpPr>
          <p:nvPr>
            <p:ph type="body" idx="1"/>
          </p:nvPr>
        </p:nvSpPr>
        <p:spPr>
          <a:xfrm>
            <a:off x="0" y="381805"/>
            <a:ext cx="11747500" cy="4525962"/>
          </a:xfrm>
        </p:spPr>
        <p:txBody>
          <a:bodyPr/>
          <a:lstStyle/>
          <a:p>
            <a:pPr algn="ctr" eaLnBrk="1" hangingPunct="1">
              <a:buFont typeface="Wingdings" pitchFamily="2" charset="2"/>
              <a:buNone/>
            </a:pPr>
            <a:r>
              <a:rPr lang="en-US" sz="3500" b="1" u="sng" dirty="0" smtClean="0"/>
              <a:t>Attribute Types</a:t>
            </a:r>
            <a:r>
              <a:rPr lang="en-US" sz="3500" b="1" dirty="0" smtClean="0"/>
              <a:t>…..</a:t>
            </a:r>
            <a:r>
              <a:rPr lang="en-US" sz="3500" dirty="0" smtClean="0">
                <a:cs typeface="Times New Roman" pitchFamily="18" charset="0"/>
              </a:rPr>
              <a:t>	</a:t>
            </a:r>
          </a:p>
          <a:p>
            <a:pPr algn="just" eaLnBrk="1" hangingPunct="1"/>
            <a:r>
              <a:rPr lang="en-US" sz="2400" b="1" dirty="0" smtClean="0"/>
              <a:t>Single Valued vs. Multi-valued:- </a:t>
            </a:r>
          </a:p>
          <a:p>
            <a:pPr lvl="1" algn="just" eaLnBrk="1" hangingPunct="1"/>
            <a:r>
              <a:rPr lang="en-US" sz="2000" b="1" dirty="0" smtClean="0"/>
              <a:t>Single valued are those having just a single value, for a particular entity, from the permitted domain.</a:t>
            </a:r>
          </a:p>
          <a:p>
            <a:pPr lvl="1" algn="just" eaLnBrk="1" hangingPunct="1"/>
            <a:r>
              <a:rPr lang="en-US" sz="2000" b="1" dirty="0" smtClean="0"/>
              <a:t>Multi-</a:t>
            </a:r>
            <a:r>
              <a:rPr lang="en-US" b="1" dirty="0"/>
              <a:t>v</a:t>
            </a:r>
            <a:r>
              <a:rPr lang="en-US" sz="2000" b="1" dirty="0" smtClean="0"/>
              <a:t>alued are those that can have a set of values for same entity.</a:t>
            </a:r>
          </a:p>
          <a:p>
            <a:pPr lvl="1" algn="just" eaLnBrk="1" hangingPunct="1"/>
            <a:r>
              <a:rPr lang="en-US" sz="2000" b="1" dirty="0" err="1" smtClean="0"/>
              <a:t>Eg</a:t>
            </a:r>
            <a:r>
              <a:rPr lang="en-US" sz="2000" b="1" dirty="0" smtClean="0"/>
              <a:t>: </a:t>
            </a:r>
            <a:r>
              <a:rPr lang="en-US" sz="2000" b="1" dirty="0" err="1" smtClean="0">
                <a:solidFill>
                  <a:srgbClr val="FF0000"/>
                </a:solidFill>
              </a:rPr>
              <a:t>Roll_no</a:t>
            </a:r>
            <a:r>
              <a:rPr lang="en-US" sz="2000" b="1" dirty="0" smtClean="0">
                <a:solidFill>
                  <a:srgbClr val="FF0000"/>
                </a:solidFill>
              </a:rPr>
              <a:t>, age </a:t>
            </a:r>
            <a:r>
              <a:rPr lang="en-US" sz="2000" b="1" dirty="0" smtClean="0"/>
              <a:t>can be considered as single valued. </a:t>
            </a:r>
            <a:r>
              <a:rPr lang="en-US" sz="2000" b="1" dirty="0" smtClean="0">
                <a:solidFill>
                  <a:srgbClr val="FF0000"/>
                </a:solidFill>
              </a:rPr>
              <a:t>While </a:t>
            </a:r>
            <a:r>
              <a:rPr lang="en-US" sz="2000" b="1" dirty="0" err="1" smtClean="0">
                <a:solidFill>
                  <a:srgbClr val="FF0000"/>
                </a:solidFill>
              </a:rPr>
              <a:t>Phone_no</a:t>
            </a:r>
            <a:r>
              <a:rPr lang="en-US" sz="2000" b="1" dirty="0" smtClean="0">
                <a:solidFill>
                  <a:srgbClr val="FF0000"/>
                </a:solidFill>
              </a:rPr>
              <a:t>, </a:t>
            </a:r>
            <a:r>
              <a:rPr lang="en-US" sz="2000" b="1" dirty="0" err="1" smtClean="0">
                <a:solidFill>
                  <a:srgbClr val="FF0000"/>
                </a:solidFill>
              </a:rPr>
              <a:t>College_degree</a:t>
            </a:r>
            <a:r>
              <a:rPr lang="en-US" sz="2000" b="1" dirty="0" smtClean="0"/>
              <a:t> can have multiple values, so are multivalued.</a:t>
            </a:r>
          </a:p>
          <a:p>
            <a:pPr algn="just" eaLnBrk="1" hangingPunct="1"/>
            <a:r>
              <a:rPr lang="en-US" sz="2400" b="1" dirty="0" smtClean="0"/>
              <a:t>Stored vs. Derived:- </a:t>
            </a:r>
          </a:p>
          <a:p>
            <a:pPr lvl="1" algn="just" eaLnBrk="1" hangingPunct="1"/>
            <a:r>
              <a:rPr lang="en-US" sz="2000" b="1" dirty="0" smtClean="0"/>
              <a:t>An attribute whose value can be derived from or </a:t>
            </a:r>
            <a:r>
              <a:rPr lang="en-US" sz="2000" b="1" dirty="0" smtClean="0">
                <a:solidFill>
                  <a:srgbClr val="FF0000"/>
                </a:solidFill>
              </a:rPr>
              <a:t>inferred from the value of anoth</a:t>
            </a:r>
            <a:r>
              <a:rPr lang="en-US" sz="2000" b="1" dirty="0" smtClean="0"/>
              <a:t>er attribute, then it is derived otherwise it is stored. For example, </a:t>
            </a:r>
            <a:r>
              <a:rPr lang="en-US" sz="2000" b="1" dirty="0" smtClean="0">
                <a:solidFill>
                  <a:srgbClr val="FF0000"/>
                </a:solidFill>
              </a:rPr>
              <a:t>Age attribute is derived </a:t>
            </a:r>
            <a:r>
              <a:rPr lang="en-US" sz="2000" b="1" dirty="0" smtClean="0"/>
              <a:t>as it can be inferred from the </a:t>
            </a:r>
            <a:r>
              <a:rPr lang="en-US" sz="2000" b="1" dirty="0" err="1" smtClean="0">
                <a:solidFill>
                  <a:srgbClr val="FF0000"/>
                </a:solidFill>
              </a:rPr>
              <a:t>Date_of_birth</a:t>
            </a:r>
            <a:r>
              <a:rPr lang="en-US" sz="2000" b="1" dirty="0" smtClean="0">
                <a:solidFill>
                  <a:srgbClr val="FF0000"/>
                </a:solidFill>
              </a:rPr>
              <a:t> </a:t>
            </a:r>
            <a:r>
              <a:rPr lang="en-US" sz="2000" b="1" dirty="0" smtClean="0"/>
              <a:t>attribute which is stored.</a:t>
            </a:r>
          </a:p>
          <a:p>
            <a:pPr algn="just" eaLnBrk="1" hangingPunct="1"/>
            <a:r>
              <a:rPr lang="en-US" sz="2400" b="1" dirty="0" smtClean="0"/>
              <a:t>Null Valued:- </a:t>
            </a:r>
          </a:p>
          <a:p>
            <a:pPr lvl="1" algn="just" eaLnBrk="1" hangingPunct="1"/>
            <a:r>
              <a:rPr lang="en-US" sz="2000" b="1" dirty="0" smtClean="0">
                <a:solidFill>
                  <a:srgbClr val="FF0000"/>
                </a:solidFill>
              </a:rPr>
              <a:t>Are those attributes that do not have any applicable values</a:t>
            </a:r>
            <a:r>
              <a:rPr lang="en-US" sz="2000" b="1" dirty="0" smtClean="0"/>
              <a:t>. The null values can also be used if we do not know the value of an attribute for a particular entity.</a:t>
            </a:r>
            <a:endParaRPr lang="en-US" sz="2400" b="1" dirty="0" smtClean="0"/>
          </a:p>
        </p:txBody>
      </p:sp>
    </p:spTree>
    <p:extLst>
      <p:ext uri="{BB962C8B-B14F-4D97-AF65-F5344CB8AC3E}">
        <p14:creationId xmlns:p14="http://schemas.microsoft.com/office/powerpoint/2010/main" val="13178984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1"/>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55299" name="Slide Number Placeholder 2"/>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5B69062-61B8-4B05-929B-76576A1FF787}" type="slidenum">
              <a:rPr lang="en-US" sz="1400" smtClean="0"/>
              <a:pPr eaLnBrk="1" hangingPunct="1"/>
              <a:t>32</a:t>
            </a:fld>
            <a:endParaRPr lang="en-US" sz="1400" smtClean="0"/>
          </a:p>
        </p:txBody>
      </p:sp>
      <p:sp>
        <p:nvSpPr>
          <p:cNvPr id="55300" name="Footer Placeholder 3"/>
          <p:cNvSpPr txBox="1">
            <a:spLocks noGrp="1"/>
          </p:cNvSpPr>
          <p:nvPr/>
        </p:nvSpPr>
        <p:spPr bwMode="auto">
          <a:xfrm>
            <a:off x="3188677" y="64770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1400" b="1"/>
              <a:t>Jagdish Bhatta</a:t>
            </a:r>
          </a:p>
        </p:txBody>
      </p:sp>
      <p:sp>
        <p:nvSpPr>
          <p:cNvPr id="55301" name="Slide Number Placeholder 4"/>
          <p:cNvSpPr txBox="1">
            <a:spLocks noGrp="1"/>
          </p:cNvSpPr>
          <p:nvPr/>
        </p:nvSpPr>
        <p:spPr bwMode="auto">
          <a:xfrm>
            <a:off x="9566031" y="6477000"/>
            <a:ext cx="254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spcBef>
                <a:spcPct val="50000"/>
              </a:spcBef>
            </a:pPr>
            <a:fld id="{AF3EB7C3-BB85-435F-9871-2E5078769794}" type="slidenum">
              <a:rPr lang="en-US" sz="1400"/>
              <a:pPr algn="r" eaLnBrk="1" hangingPunct="1">
                <a:spcBef>
                  <a:spcPct val="50000"/>
                </a:spcBef>
              </a:pPr>
              <a:t>32</a:t>
            </a:fld>
            <a:endParaRPr lang="en-US" sz="1400"/>
          </a:p>
        </p:txBody>
      </p:sp>
      <p:sp>
        <p:nvSpPr>
          <p:cNvPr id="55302" name="Rectangle 2"/>
          <p:cNvSpPr>
            <a:spLocks noGrp="1" noChangeArrowheads="1"/>
          </p:cNvSpPr>
          <p:nvPr>
            <p:ph type="body" idx="4294967295"/>
          </p:nvPr>
        </p:nvSpPr>
        <p:spPr>
          <a:xfrm>
            <a:off x="166318" y="344227"/>
            <a:ext cx="11747500" cy="4525962"/>
          </a:xfrm>
        </p:spPr>
        <p:txBody>
          <a:bodyPr/>
          <a:lstStyle/>
          <a:p>
            <a:pPr algn="ctr" eaLnBrk="1" hangingPunct="1">
              <a:lnSpc>
                <a:spcPct val="90000"/>
              </a:lnSpc>
              <a:buFont typeface="Wingdings" pitchFamily="2" charset="2"/>
              <a:buNone/>
            </a:pPr>
            <a:r>
              <a:rPr lang="en-US" sz="4000" b="1" u="sng" dirty="0" smtClean="0"/>
              <a:t>Relationship</a:t>
            </a:r>
          </a:p>
          <a:p>
            <a:pPr algn="ctr" eaLnBrk="1" hangingPunct="1">
              <a:lnSpc>
                <a:spcPct val="90000"/>
              </a:lnSpc>
              <a:buFont typeface="Wingdings" pitchFamily="2" charset="2"/>
              <a:buNone/>
            </a:pPr>
            <a:endParaRPr lang="en-US" sz="1200" dirty="0" smtClean="0">
              <a:cs typeface="Times New Roman" pitchFamily="18" charset="0"/>
            </a:endParaRPr>
          </a:p>
          <a:p>
            <a:pPr algn="just" eaLnBrk="1" hangingPunct="1">
              <a:lnSpc>
                <a:spcPct val="90000"/>
              </a:lnSpc>
            </a:pPr>
            <a:r>
              <a:rPr lang="en-US" sz="2400" b="1" dirty="0" smtClean="0"/>
              <a:t>Relationship</a:t>
            </a:r>
            <a:r>
              <a:rPr lang="en-US" sz="2400" dirty="0" smtClean="0"/>
              <a:t> is an association among several entities.</a:t>
            </a:r>
          </a:p>
          <a:p>
            <a:pPr algn="just" eaLnBrk="1" hangingPunct="1">
              <a:lnSpc>
                <a:spcPct val="90000"/>
              </a:lnSpc>
              <a:buFont typeface="Wingdings" pitchFamily="2" charset="2"/>
              <a:buNone/>
            </a:pPr>
            <a:r>
              <a:rPr lang="en-US" sz="2400" b="1" dirty="0" smtClean="0"/>
              <a:t>	Relationships</a:t>
            </a:r>
            <a:r>
              <a:rPr lang="en-US" sz="2400" dirty="0" smtClean="0"/>
              <a:t> can be thought of as </a:t>
            </a:r>
            <a:r>
              <a:rPr lang="en-US" sz="2400" i="1" dirty="0" smtClean="0">
                <a:solidFill>
                  <a:srgbClr val="FF0000"/>
                </a:solidFill>
              </a:rPr>
              <a:t>verbs</a:t>
            </a:r>
            <a:r>
              <a:rPr lang="en-US" sz="2400" dirty="0" smtClean="0"/>
              <a:t>, linking two or more nouns. Examples: a </a:t>
            </a:r>
            <a:r>
              <a:rPr lang="en-US" sz="2400" dirty="0" smtClean="0">
                <a:solidFill>
                  <a:srgbClr val="FF0000"/>
                </a:solidFill>
              </a:rPr>
              <a:t>teaches</a:t>
            </a:r>
            <a:r>
              <a:rPr lang="en-US" sz="2400" dirty="0" smtClean="0"/>
              <a:t> relationship between a teacher and a student, a </a:t>
            </a:r>
            <a:r>
              <a:rPr lang="en-US" sz="2400" i="1" dirty="0" smtClean="0">
                <a:solidFill>
                  <a:srgbClr val="FF0000"/>
                </a:solidFill>
              </a:rPr>
              <a:t>supervises</a:t>
            </a:r>
            <a:r>
              <a:rPr lang="en-US" sz="2400" dirty="0" smtClean="0">
                <a:solidFill>
                  <a:srgbClr val="FF0000"/>
                </a:solidFill>
              </a:rPr>
              <a:t> </a:t>
            </a:r>
            <a:r>
              <a:rPr lang="en-US" sz="2400" dirty="0" smtClean="0"/>
              <a:t>relationship between an employee and a department etc.</a:t>
            </a:r>
          </a:p>
          <a:p>
            <a:pPr algn="just" eaLnBrk="1" hangingPunct="1">
              <a:lnSpc>
                <a:spcPct val="90000"/>
              </a:lnSpc>
              <a:buFont typeface="Wingdings" pitchFamily="2" charset="2"/>
              <a:buNone/>
            </a:pPr>
            <a:endParaRPr lang="en-US" sz="700" dirty="0" smtClean="0"/>
          </a:p>
          <a:p>
            <a:pPr algn="just" eaLnBrk="1" hangingPunct="1">
              <a:lnSpc>
                <a:spcPct val="90000"/>
              </a:lnSpc>
              <a:buFont typeface="Wingdings" pitchFamily="2" charset="2"/>
              <a:buNone/>
            </a:pPr>
            <a:endParaRPr lang="en-US" sz="700" dirty="0" smtClean="0"/>
          </a:p>
        </p:txBody>
      </p:sp>
    </p:spTree>
    <p:extLst>
      <p:ext uri="{BB962C8B-B14F-4D97-AF65-F5344CB8AC3E}">
        <p14:creationId xmlns:p14="http://schemas.microsoft.com/office/powerpoint/2010/main" val="970399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1"/>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56323" name="Slide Number Placeholder 2"/>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4A881B2-3B87-456E-AD73-422BE00E8F24}" type="slidenum">
              <a:rPr lang="en-US" sz="1400" smtClean="0"/>
              <a:pPr eaLnBrk="1" hangingPunct="1"/>
              <a:t>33</a:t>
            </a:fld>
            <a:endParaRPr lang="en-US" sz="1400" smtClean="0"/>
          </a:p>
        </p:txBody>
      </p:sp>
      <p:sp>
        <p:nvSpPr>
          <p:cNvPr id="56324" name="Footer Placeholder 3"/>
          <p:cNvSpPr txBox="1">
            <a:spLocks noGrp="1"/>
          </p:cNvSpPr>
          <p:nvPr/>
        </p:nvSpPr>
        <p:spPr bwMode="auto">
          <a:xfrm>
            <a:off x="3188677" y="64770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1400" b="1"/>
              <a:t>Jagdish Bhatta</a:t>
            </a:r>
          </a:p>
        </p:txBody>
      </p:sp>
      <p:sp>
        <p:nvSpPr>
          <p:cNvPr id="56325" name="Slide Number Placeholder 4"/>
          <p:cNvSpPr txBox="1">
            <a:spLocks noGrp="1"/>
          </p:cNvSpPr>
          <p:nvPr/>
        </p:nvSpPr>
        <p:spPr bwMode="auto">
          <a:xfrm>
            <a:off x="9566031" y="6477000"/>
            <a:ext cx="254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spcBef>
                <a:spcPct val="50000"/>
              </a:spcBef>
            </a:pPr>
            <a:fld id="{514A8BD1-8FAE-468E-8E6B-5A1931DCE789}" type="slidenum">
              <a:rPr lang="en-US" sz="1400"/>
              <a:pPr algn="r" eaLnBrk="1" hangingPunct="1">
                <a:spcBef>
                  <a:spcPct val="50000"/>
                </a:spcBef>
              </a:pPr>
              <a:t>33</a:t>
            </a:fld>
            <a:endParaRPr lang="en-US" sz="1400"/>
          </a:p>
        </p:txBody>
      </p:sp>
      <p:sp>
        <p:nvSpPr>
          <p:cNvPr id="145412" name="Rectangle 2"/>
          <p:cNvSpPr>
            <a:spLocks noGrp="1" noChangeArrowheads="1"/>
          </p:cNvSpPr>
          <p:nvPr>
            <p:ph type="body" idx="4294967295"/>
          </p:nvPr>
        </p:nvSpPr>
        <p:spPr>
          <a:xfrm>
            <a:off x="153792" y="469487"/>
            <a:ext cx="11747500" cy="4525962"/>
          </a:xfrm>
        </p:spPr>
        <p:txBody>
          <a:bodyPr/>
          <a:lstStyle/>
          <a:p>
            <a:pPr algn="ctr" eaLnBrk="1" hangingPunct="1">
              <a:buFont typeface="Wingdings" pitchFamily="2" charset="2"/>
              <a:buNone/>
              <a:defRPr/>
            </a:pPr>
            <a:r>
              <a:rPr lang="en-US" sz="2800" b="1" u="sng" dirty="0" smtClean="0"/>
              <a:t>Relationship Degree, Role Names &amp; Recursive Relationships</a:t>
            </a:r>
          </a:p>
          <a:p>
            <a:pPr eaLnBrk="1" hangingPunct="1">
              <a:defRPr/>
            </a:pPr>
            <a:r>
              <a:rPr lang="en-US" sz="2400" b="1" dirty="0" smtClean="0"/>
              <a:t>Degree of relationship type:- </a:t>
            </a:r>
            <a:r>
              <a:rPr lang="en-US" sz="2400" dirty="0" smtClean="0"/>
              <a:t>The </a:t>
            </a:r>
            <a:r>
              <a:rPr lang="en-US" sz="2400" b="1" dirty="0" smtClean="0"/>
              <a:t>degree of relationship type</a:t>
            </a:r>
            <a:r>
              <a:rPr lang="en-US" sz="2400" dirty="0" smtClean="0"/>
              <a:t> is the number of participating </a:t>
            </a:r>
            <a:r>
              <a:rPr lang="en-US" sz="2400" dirty="0" smtClean="0">
                <a:solidFill>
                  <a:srgbClr val="FF0000"/>
                </a:solidFill>
              </a:rPr>
              <a:t>entity </a:t>
            </a:r>
            <a:r>
              <a:rPr lang="en-US" sz="2400" dirty="0" smtClean="0"/>
              <a:t>types. Relationships can  generally be of any degree, but the most common ones are binary relationships. i.e. having two participating entity types.</a:t>
            </a:r>
          </a:p>
          <a:p>
            <a:pPr eaLnBrk="1" hangingPunct="1">
              <a:buFont typeface="Wingdings" pitchFamily="2" charset="2"/>
              <a:buNone/>
              <a:defRPr/>
            </a:pPr>
            <a:r>
              <a:rPr lang="en-US" sz="2400" dirty="0" smtClean="0"/>
              <a:t>		having three participating entity types - Ternary relationship</a:t>
            </a:r>
          </a:p>
          <a:p>
            <a:pPr eaLnBrk="1" hangingPunct="1">
              <a:buFont typeface="Wingdings" pitchFamily="2" charset="2"/>
              <a:buNone/>
              <a:defRPr/>
            </a:pPr>
            <a:r>
              <a:rPr lang="en-US" sz="2400" dirty="0" smtClean="0"/>
              <a:t>		having n participating entity types – n-</a:t>
            </a:r>
            <a:r>
              <a:rPr lang="en-US" sz="2400" dirty="0" err="1" smtClean="0"/>
              <a:t>ary</a:t>
            </a:r>
            <a:r>
              <a:rPr lang="en-US" sz="2400" dirty="0" smtClean="0"/>
              <a:t> relationship</a:t>
            </a:r>
          </a:p>
        </p:txBody>
      </p:sp>
    </p:spTree>
    <p:extLst>
      <p:ext uri="{BB962C8B-B14F-4D97-AF65-F5344CB8AC3E}">
        <p14:creationId xmlns:p14="http://schemas.microsoft.com/office/powerpoint/2010/main" val="35488510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1"/>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57347" name="Slide Number Placeholder 2"/>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AF8D416-E847-4F5C-8864-DA6558F9B45B}" type="slidenum">
              <a:rPr lang="en-US" sz="1400" smtClean="0"/>
              <a:pPr eaLnBrk="1" hangingPunct="1"/>
              <a:t>34</a:t>
            </a:fld>
            <a:endParaRPr lang="en-US" sz="1400" smtClean="0"/>
          </a:p>
        </p:txBody>
      </p:sp>
      <p:sp>
        <p:nvSpPr>
          <p:cNvPr id="57348" name="Footer Placeholder 3"/>
          <p:cNvSpPr txBox="1">
            <a:spLocks noGrp="1"/>
          </p:cNvSpPr>
          <p:nvPr/>
        </p:nvSpPr>
        <p:spPr bwMode="auto">
          <a:xfrm>
            <a:off x="3188677" y="64770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1400" b="1"/>
              <a:t>Jagdish Bhatta</a:t>
            </a:r>
          </a:p>
        </p:txBody>
      </p:sp>
      <p:sp>
        <p:nvSpPr>
          <p:cNvPr id="57349" name="Slide Number Placeholder 4"/>
          <p:cNvSpPr txBox="1">
            <a:spLocks noGrp="1"/>
          </p:cNvSpPr>
          <p:nvPr/>
        </p:nvSpPr>
        <p:spPr bwMode="auto">
          <a:xfrm>
            <a:off x="9566031" y="6477000"/>
            <a:ext cx="254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eaLnBrk="1" hangingPunct="1">
              <a:spcBef>
                <a:spcPct val="50000"/>
              </a:spcBef>
            </a:pPr>
            <a:fld id="{EEB19981-2FFF-4E01-8B9B-D3EDC7B6EA22}" type="slidenum">
              <a:rPr lang="en-US" sz="1400"/>
              <a:pPr algn="r" eaLnBrk="1" hangingPunct="1">
                <a:spcBef>
                  <a:spcPct val="50000"/>
                </a:spcBef>
              </a:pPr>
              <a:t>34</a:t>
            </a:fld>
            <a:endParaRPr lang="en-US" sz="1400"/>
          </a:p>
        </p:txBody>
      </p:sp>
      <p:sp>
        <p:nvSpPr>
          <p:cNvPr id="57350" name="Rectangle 2"/>
          <p:cNvSpPr>
            <a:spLocks noGrp="1" noChangeArrowheads="1"/>
          </p:cNvSpPr>
          <p:nvPr>
            <p:ph type="body" idx="4294967295"/>
          </p:nvPr>
        </p:nvSpPr>
        <p:spPr>
          <a:xfrm>
            <a:off x="1031631" y="0"/>
            <a:ext cx="11160369" cy="990600"/>
          </a:xfrm>
        </p:spPr>
        <p:txBody>
          <a:bodyPr/>
          <a:lstStyle/>
          <a:p>
            <a:pPr algn="ctr" eaLnBrk="1" hangingPunct="1">
              <a:buFont typeface="Wingdings" pitchFamily="2" charset="2"/>
              <a:buNone/>
            </a:pPr>
            <a:r>
              <a:rPr lang="en-US" sz="2800" b="1" u="sng" smtClean="0"/>
              <a:t>Relationship Degree, Role Names Contd……..</a:t>
            </a:r>
            <a:endParaRPr lang="en-US" sz="2400" smtClean="0"/>
          </a:p>
        </p:txBody>
      </p:sp>
      <p:sp>
        <p:nvSpPr>
          <p:cNvPr id="57351" name="Line 10"/>
          <p:cNvSpPr>
            <a:spLocks noChangeShapeType="1"/>
          </p:cNvSpPr>
          <p:nvPr/>
        </p:nvSpPr>
        <p:spPr bwMode="auto">
          <a:xfrm flipV="1">
            <a:off x="1344246" y="3300414"/>
            <a:ext cx="0" cy="1152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7352" name="Group 33"/>
          <p:cNvGrpSpPr>
            <a:grpSpLocks/>
          </p:cNvGrpSpPr>
          <p:nvPr/>
        </p:nvGrpSpPr>
        <p:grpSpPr bwMode="auto">
          <a:xfrm>
            <a:off x="187569" y="908051"/>
            <a:ext cx="2313354" cy="3883025"/>
            <a:chOff x="96" y="572"/>
            <a:chExt cx="1184" cy="2446"/>
          </a:xfrm>
        </p:grpSpPr>
        <p:sp>
          <p:nvSpPr>
            <p:cNvPr id="57370" name="Text Box 6"/>
            <p:cNvSpPr txBox="1">
              <a:spLocks noChangeArrowheads="1"/>
            </p:cNvSpPr>
            <p:nvPr/>
          </p:nvSpPr>
          <p:spPr bwMode="auto">
            <a:xfrm>
              <a:off x="195" y="2805"/>
              <a:ext cx="937" cy="213"/>
            </a:xfrm>
            <a:prstGeom prst="rect">
              <a:avLst/>
            </a:prstGeom>
            <a:solidFill>
              <a:srgbClr val="FFFFFF"/>
            </a:solidFill>
            <a:ln w="28575">
              <a:solidFill>
                <a:schemeClr val="tx1"/>
              </a:solidFill>
              <a:miter lim="800000"/>
              <a:headEnd/>
              <a:tailEnd/>
            </a:ln>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sz="1600" b="1">
                  <a:latin typeface="Tahoma" pitchFamily="34" charset="0"/>
                </a:rPr>
                <a:t>Employees</a:t>
              </a:r>
            </a:p>
          </p:txBody>
        </p:sp>
        <p:grpSp>
          <p:nvGrpSpPr>
            <p:cNvPr id="57371" name="Group 7"/>
            <p:cNvGrpSpPr>
              <a:grpSpLocks/>
            </p:cNvGrpSpPr>
            <p:nvPr/>
          </p:nvGrpSpPr>
          <p:grpSpPr bwMode="auto">
            <a:xfrm>
              <a:off x="96" y="1521"/>
              <a:ext cx="1184" cy="558"/>
              <a:chOff x="3360" y="2304"/>
              <a:chExt cx="765" cy="480"/>
            </a:xfrm>
          </p:grpSpPr>
          <p:sp>
            <p:nvSpPr>
              <p:cNvPr id="57374" name="AutoShape 8"/>
              <p:cNvSpPr>
                <a:spLocks noChangeArrowheads="1"/>
              </p:cNvSpPr>
              <p:nvPr/>
            </p:nvSpPr>
            <p:spPr bwMode="auto">
              <a:xfrm>
                <a:off x="3360" y="2304"/>
                <a:ext cx="765" cy="480"/>
              </a:xfrm>
              <a:prstGeom prst="diamond">
                <a:avLst/>
              </a:prstGeom>
              <a:solidFill>
                <a:srgbClr val="FFFFFF"/>
              </a:solidFill>
              <a:ln w="28575">
                <a:solidFill>
                  <a:schemeClr val="tx1"/>
                </a:solidFill>
                <a:miter lim="800000"/>
                <a:headEnd/>
                <a:tailEnd/>
              </a:ln>
            </p:spPr>
            <p:txBody>
              <a:bodyPr wrap="none" anchor="ctr"/>
              <a:lstStyle/>
              <a:p>
                <a:endParaRPr lang="en-US"/>
              </a:p>
            </p:txBody>
          </p:sp>
          <p:sp>
            <p:nvSpPr>
              <p:cNvPr id="147465" name="Text Box 9"/>
              <p:cNvSpPr txBox="1">
                <a:spLocks noChangeArrowheads="1"/>
              </p:cNvSpPr>
              <p:nvPr/>
            </p:nvSpPr>
            <p:spPr bwMode="auto">
              <a:xfrm>
                <a:off x="3504" y="2451"/>
                <a:ext cx="398" cy="157"/>
              </a:xfrm>
              <a:prstGeom prst="rect">
                <a:avLst/>
              </a:prstGeom>
              <a:noFill/>
              <a:ln w="28575">
                <a:noFill/>
                <a:miter lim="800000"/>
                <a:headEnd/>
                <a:tailEnd/>
              </a:ln>
              <a:effectLst/>
            </p:spPr>
            <p:txBody>
              <a:bodyPr wrap="none">
                <a:spAutoFit/>
              </a:bodyPr>
              <a:lstStyle/>
              <a:p>
                <a:pPr>
                  <a:lnSpc>
                    <a:spcPct val="80000"/>
                  </a:lnSpc>
                  <a:spcBef>
                    <a:spcPct val="20000"/>
                  </a:spcBef>
                  <a:buClr>
                    <a:schemeClr val="hlink"/>
                  </a:buClr>
                  <a:buSzPct val="120000"/>
                  <a:defRPr/>
                </a:pPr>
                <a:r>
                  <a:rPr lang="en-US" sz="1600" b="1">
                    <a:effectLst>
                      <a:outerShdw blurRad="38100" dist="38100" dir="2700000" algn="tl">
                        <a:srgbClr val="C0C0C0"/>
                      </a:outerShdw>
                    </a:effectLst>
                    <a:latin typeface="Tahoma" pitchFamily="34" charset="0"/>
                  </a:rPr>
                  <a:t>Works_In</a:t>
                </a:r>
                <a:endParaRPr lang="en-US" sz="1600" b="1">
                  <a:latin typeface="Arial" charset="0"/>
                </a:endParaRPr>
              </a:p>
            </p:txBody>
          </p:sp>
        </p:grpSp>
        <p:sp>
          <p:nvSpPr>
            <p:cNvPr id="57372" name="Line 11"/>
            <p:cNvSpPr>
              <a:spLocks noChangeShapeType="1"/>
            </p:cNvSpPr>
            <p:nvPr/>
          </p:nvSpPr>
          <p:spPr bwMode="auto">
            <a:xfrm flipV="1">
              <a:off x="688" y="739"/>
              <a:ext cx="0" cy="78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373" name="Text Box 12"/>
            <p:cNvSpPr txBox="1">
              <a:spLocks noChangeArrowheads="1"/>
            </p:cNvSpPr>
            <p:nvPr/>
          </p:nvSpPr>
          <p:spPr bwMode="auto">
            <a:xfrm>
              <a:off x="145" y="572"/>
              <a:ext cx="1036" cy="182"/>
            </a:xfrm>
            <a:prstGeom prst="rect">
              <a:avLst/>
            </a:prstGeom>
            <a:solidFill>
              <a:srgbClr val="FFFFFF"/>
            </a:solidFill>
            <a:ln w="28575">
              <a:solidFill>
                <a:schemeClr val="tx1"/>
              </a:solidFill>
              <a:miter lim="800000"/>
              <a:headEnd/>
              <a:tailEnd/>
            </a:ln>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lnSpc>
                  <a:spcPct val="80000"/>
                </a:lnSpc>
                <a:spcBef>
                  <a:spcPct val="20000"/>
                </a:spcBef>
                <a:buClr>
                  <a:schemeClr val="hlink"/>
                </a:buClr>
                <a:buSzPct val="120000"/>
              </a:pPr>
              <a:r>
                <a:rPr lang="en-US" sz="1600" b="1">
                  <a:latin typeface="Tahoma" pitchFamily="34" charset="0"/>
                </a:rPr>
                <a:t>Departments</a:t>
              </a:r>
            </a:p>
          </p:txBody>
        </p:sp>
      </p:grpSp>
      <p:sp>
        <p:nvSpPr>
          <p:cNvPr id="147469" name="Text Box 13"/>
          <p:cNvSpPr txBox="1">
            <a:spLocks noChangeArrowheads="1"/>
          </p:cNvSpPr>
          <p:nvPr/>
        </p:nvSpPr>
        <p:spPr bwMode="auto">
          <a:xfrm>
            <a:off x="1882842" y="1620839"/>
            <a:ext cx="1096774" cy="289310"/>
          </a:xfrm>
          <a:prstGeom prst="rect">
            <a:avLst/>
          </a:prstGeom>
          <a:noFill/>
          <a:ln w="9525">
            <a:noFill/>
            <a:miter lim="800000"/>
            <a:headEnd/>
            <a:tailEnd/>
          </a:ln>
          <a:effectLst/>
        </p:spPr>
        <p:txBody>
          <a:bodyPr wrap="none">
            <a:spAutoFit/>
          </a:bodyPr>
          <a:lstStyle/>
          <a:p>
            <a:pPr algn="r">
              <a:lnSpc>
                <a:spcPct val="80000"/>
              </a:lnSpc>
              <a:spcBef>
                <a:spcPct val="20000"/>
              </a:spcBef>
              <a:buClr>
                <a:schemeClr val="hlink"/>
              </a:buClr>
              <a:buSzPct val="120000"/>
              <a:defRPr/>
            </a:pPr>
            <a:r>
              <a:rPr lang="en-US" sz="1600" b="1">
                <a:effectLst>
                  <a:outerShdw blurRad="38100" dist="38100" dir="2700000" algn="tl">
                    <a:srgbClr val="C0C0C0"/>
                  </a:outerShdw>
                </a:effectLst>
                <a:latin typeface="Arial" charset="0"/>
              </a:rPr>
              <a:t>employer</a:t>
            </a:r>
            <a:endParaRPr lang="en-US" sz="1600" b="1">
              <a:latin typeface="Arial" charset="0"/>
            </a:endParaRPr>
          </a:p>
        </p:txBody>
      </p:sp>
      <p:sp>
        <p:nvSpPr>
          <p:cNvPr id="147470" name="Text Box 14"/>
          <p:cNvSpPr txBox="1">
            <a:spLocks noChangeArrowheads="1"/>
          </p:cNvSpPr>
          <p:nvPr/>
        </p:nvSpPr>
        <p:spPr bwMode="auto">
          <a:xfrm>
            <a:off x="2023997" y="3659189"/>
            <a:ext cx="857927" cy="289310"/>
          </a:xfrm>
          <a:prstGeom prst="rect">
            <a:avLst/>
          </a:prstGeom>
          <a:noFill/>
          <a:ln w="9525">
            <a:noFill/>
            <a:miter lim="800000"/>
            <a:headEnd/>
            <a:tailEnd/>
          </a:ln>
          <a:effectLst/>
        </p:spPr>
        <p:txBody>
          <a:bodyPr wrap="none">
            <a:spAutoFit/>
          </a:bodyPr>
          <a:lstStyle/>
          <a:p>
            <a:pPr algn="r">
              <a:lnSpc>
                <a:spcPct val="80000"/>
              </a:lnSpc>
              <a:spcBef>
                <a:spcPct val="20000"/>
              </a:spcBef>
              <a:buClr>
                <a:schemeClr val="hlink"/>
              </a:buClr>
              <a:buSzPct val="120000"/>
              <a:defRPr/>
            </a:pPr>
            <a:r>
              <a:rPr lang="en-US" sz="1600" b="1">
                <a:effectLst>
                  <a:outerShdw blurRad="38100" dist="38100" dir="2700000" algn="tl">
                    <a:srgbClr val="C0C0C0"/>
                  </a:outerShdw>
                </a:effectLst>
                <a:latin typeface="Arial" charset="0"/>
              </a:rPr>
              <a:t>worker</a:t>
            </a:r>
            <a:endParaRPr lang="en-US" sz="1600" b="1">
              <a:latin typeface="Arial" charset="0"/>
            </a:endParaRPr>
          </a:p>
        </p:txBody>
      </p:sp>
      <p:sp>
        <p:nvSpPr>
          <p:cNvPr id="147471" name="Text Box 15"/>
          <p:cNvSpPr txBox="1">
            <a:spLocks noChangeArrowheads="1"/>
          </p:cNvSpPr>
          <p:nvPr/>
        </p:nvSpPr>
        <p:spPr bwMode="auto">
          <a:xfrm>
            <a:off x="3536192" y="2508251"/>
            <a:ext cx="856324" cy="584775"/>
          </a:xfrm>
          <a:prstGeom prst="rect">
            <a:avLst/>
          </a:prstGeom>
          <a:noFill/>
          <a:ln w="9525">
            <a:noFill/>
            <a:miter lim="800000"/>
            <a:headEnd/>
            <a:tailEnd/>
          </a:ln>
          <a:effectLst/>
        </p:spPr>
        <p:txBody>
          <a:bodyPr wrap="none">
            <a:spAutoFit/>
          </a:bodyPr>
          <a:lstStyle/>
          <a:p>
            <a:pPr algn="ctr" eaLnBrk="0" hangingPunct="0">
              <a:defRPr/>
            </a:pPr>
            <a:r>
              <a:rPr lang="en-US" sz="1600" b="1">
                <a:effectLst>
                  <a:outerShdw blurRad="38100" dist="38100" dir="2700000" algn="tl">
                    <a:srgbClr val="C0C0C0"/>
                  </a:outerShdw>
                </a:effectLst>
                <a:latin typeface="Arial" charset="0"/>
              </a:rPr>
              <a:t>Role</a:t>
            </a:r>
          </a:p>
          <a:p>
            <a:pPr algn="ctr" eaLnBrk="0" hangingPunct="0">
              <a:defRPr/>
            </a:pPr>
            <a:r>
              <a:rPr lang="en-US" sz="1600" b="1">
                <a:effectLst>
                  <a:outerShdw blurRad="38100" dist="38100" dir="2700000" algn="tl">
                    <a:srgbClr val="C0C0C0"/>
                  </a:outerShdw>
                </a:effectLst>
                <a:latin typeface="Arial" charset="0"/>
              </a:rPr>
              <a:t>Names</a:t>
            </a:r>
            <a:endParaRPr lang="en-US" sz="1600" b="1">
              <a:latin typeface="Arial" charset="0"/>
            </a:endParaRPr>
          </a:p>
        </p:txBody>
      </p:sp>
      <p:sp>
        <p:nvSpPr>
          <p:cNvPr id="57356" name="Line 16"/>
          <p:cNvSpPr>
            <a:spLocks noChangeShapeType="1"/>
          </p:cNvSpPr>
          <p:nvPr/>
        </p:nvSpPr>
        <p:spPr bwMode="auto">
          <a:xfrm>
            <a:off x="2981569" y="1793876"/>
            <a:ext cx="867508" cy="620713"/>
          </a:xfrm>
          <a:prstGeom prst="line">
            <a:avLst/>
          </a:prstGeom>
          <a:noFill/>
          <a:ln w="28575">
            <a:solidFill>
              <a:schemeClr val="tx1"/>
            </a:solidFill>
            <a:round/>
            <a:headEnd type="arrow" w="med" len="med"/>
            <a:tailEnd/>
          </a:ln>
          <a:extLst>
            <a:ext uri="{909E8E84-426E-40DD-AFC4-6F175D3DCCD1}">
              <a14:hiddenFill xmlns:a14="http://schemas.microsoft.com/office/drawing/2010/main">
                <a:noFill/>
              </a14:hiddenFill>
            </a:ext>
          </a:extLst>
        </p:spPr>
        <p:txBody>
          <a:bodyPr/>
          <a:lstStyle/>
          <a:p>
            <a:endParaRPr lang="en-US"/>
          </a:p>
        </p:txBody>
      </p:sp>
      <p:sp>
        <p:nvSpPr>
          <p:cNvPr id="57357" name="Line 17"/>
          <p:cNvSpPr>
            <a:spLocks noChangeShapeType="1"/>
          </p:cNvSpPr>
          <p:nvPr/>
        </p:nvSpPr>
        <p:spPr bwMode="auto">
          <a:xfrm flipH="1">
            <a:off x="2981569" y="3300413"/>
            <a:ext cx="867508" cy="5318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7480" name="Text Box 24"/>
          <p:cNvSpPr txBox="1">
            <a:spLocks noChangeArrowheads="1"/>
          </p:cNvSpPr>
          <p:nvPr/>
        </p:nvSpPr>
        <p:spPr bwMode="auto">
          <a:xfrm>
            <a:off x="4847494" y="2563814"/>
            <a:ext cx="2237153" cy="642937"/>
          </a:xfrm>
          <a:prstGeom prst="rect">
            <a:avLst/>
          </a:prstGeom>
          <a:noFill/>
          <a:ln w="9525">
            <a:noFill/>
            <a:miter lim="800000"/>
            <a:headEnd/>
            <a:tailEnd/>
          </a:ln>
          <a:effectLst/>
        </p:spPr>
        <p:txBody>
          <a:bodyPr>
            <a:spAutoFit/>
          </a:bodyPr>
          <a:lstStyle/>
          <a:p>
            <a:pPr algn="ctr" eaLnBrk="0" hangingPunct="0">
              <a:defRPr/>
            </a:pPr>
            <a:r>
              <a:rPr lang="en-US" sz="1800" b="1">
                <a:effectLst>
                  <a:outerShdw blurRad="38100" dist="38100" dir="2700000" algn="tl">
                    <a:srgbClr val="C0C0C0"/>
                  </a:outerShdw>
                </a:effectLst>
                <a:latin typeface="Arial" charset="0"/>
              </a:rPr>
              <a:t>Recursive</a:t>
            </a:r>
          </a:p>
          <a:p>
            <a:pPr algn="ctr" eaLnBrk="0" hangingPunct="0">
              <a:defRPr/>
            </a:pPr>
            <a:r>
              <a:rPr lang="en-US" sz="1800" b="1">
                <a:effectLst>
                  <a:outerShdw blurRad="38100" dist="38100" dir="2700000" algn="tl">
                    <a:srgbClr val="C0C0C0"/>
                  </a:outerShdw>
                </a:effectLst>
                <a:latin typeface="Arial" charset="0"/>
              </a:rPr>
              <a:t>Relationship</a:t>
            </a:r>
            <a:endParaRPr lang="en-US" sz="1800" b="1">
              <a:latin typeface="Arial" charset="0"/>
            </a:endParaRPr>
          </a:p>
        </p:txBody>
      </p:sp>
      <p:sp>
        <p:nvSpPr>
          <p:cNvPr id="57359" name="Line 25"/>
          <p:cNvSpPr>
            <a:spLocks noChangeShapeType="1"/>
          </p:cNvSpPr>
          <p:nvPr/>
        </p:nvSpPr>
        <p:spPr bwMode="auto">
          <a:xfrm>
            <a:off x="6844324" y="3497263"/>
            <a:ext cx="1098062" cy="565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57360" name="Group 32"/>
          <p:cNvGrpSpPr>
            <a:grpSpLocks/>
          </p:cNvGrpSpPr>
          <p:nvPr/>
        </p:nvGrpSpPr>
        <p:grpSpPr bwMode="auto">
          <a:xfrm>
            <a:off x="7262447" y="1447801"/>
            <a:ext cx="4929553" cy="3592513"/>
            <a:chOff x="3717" y="912"/>
            <a:chExt cx="2523" cy="2263"/>
          </a:xfrm>
        </p:grpSpPr>
        <p:sp>
          <p:nvSpPr>
            <p:cNvPr id="57363" name="Line 19"/>
            <p:cNvSpPr>
              <a:spLocks noChangeShapeType="1"/>
            </p:cNvSpPr>
            <p:nvPr/>
          </p:nvSpPr>
          <p:spPr bwMode="auto">
            <a:xfrm flipV="1">
              <a:off x="4570" y="1133"/>
              <a:ext cx="0" cy="139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76" name="Text Box 20"/>
            <p:cNvSpPr txBox="1">
              <a:spLocks noChangeArrowheads="1"/>
            </p:cNvSpPr>
            <p:nvPr/>
          </p:nvSpPr>
          <p:spPr bwMode="auto">
            <a:xfrm>
              <a:off x="4310" y="912"/>
              <a:ext cx="1092" cy="198"/>
            </a:xfrm>
            <a:prstGeom prst="rect">
              <a:avLst/>
            </a:prstGeom>
            <a:solidFill>
              <a:srgbClr val="FFFFFF"/>
            </a:solidFill>
            <a:ln w="28575">
              <a:solidFill>
                <a:schemeClr val="tx1"/>
              </a:solidFill>
              <a:miter lim="800000"/>
              <a:headEnd/>
              <a:tailEnd/>
            </a:ln>
            <a:effectLst/>
          </p:spPr>
          <p:txBody>
            <a:bodyPr>
              <a:spAutoFit/>
            </a:bodyPr>
            <a:lstStyle/>
            <a:p>
              <a:pPr algn="ctr">
                <a:lnSpc>
                  <a:spcPct val="80000"/>
                </a:lnSpc>
                <a:spcBef>
                  <a:spcPct val="20000"/>
                </a:spcBef>
                <a:buClr>
                  <a:schemeClr val="hlink"/>
                </a:buClr>
                <a:buSzPct val="120000"/>
                <a:defRPr/>
              </a:pPr>
              <a:r>
                <a:rPr lang="en-US" sz="1800" b="1">
                  <a:effectLst>
                    <a:outerShdw blurRad="38100" dist="38100" dir="2700000" algn="tl">
                      <a:srgbClr val="C0C0C0"/>
                    </a:outerShdw>
                  </a:effectLst>
                  <a:latin typeface="Tahoma" pitchFamily="34" charset="0"/>
                </a:rPr>
                <a:t>Employee</a:t>
              </a:r>
            </a:p>
          </p:txBody>
        </p:sp>
        <p:sp>
          <p:nvSpPr>
            <p:cNvPr id="57365" name="Line 21"/>
            <p:cNvSpPr>
              <a:spLocks noChangeShapeType="1"/>
            </p:cNvSpPr>
            <p:nvPr/>
          </p:nvSpPr>
          <p:spPr bwMode="auto">
            <a:xfrm flipV="1">
              <a:off x="5194" y="1136"/>
              <a:ext cx="0" cy="139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478" name="Text Box 22"/>
            <p:cNvSpPr txBox="1">
              <a:spLocks noChangeArrowheads="1"/>
            </p:cNvSpPr>
            <p:nvPr/>
          </p:nvSpPr>
          <p:spPr bwMode="auto">
            <a:xfrm>
              <a:off x="3717" y="1664"/>
              <a:ext cx="946" cy="233"/>
            </a:xfrm>
            <a:prstGeom prst="rect">
              <a:avLst/>
            </a:prstGeom>
            <a:noFill/>
            <a:ln w="9525">
              <a:noFill/>
              <a:miter lim="800000"/>
              <a:headEnd/>
              <a:tailEnd/>
            </a:ln>
            <a:effectLst/>
          </p:spPr>
          <p:txBody>
            <a:bodyPr>
              <a:spAutoFit/>
            </a:bodyPr>
            <a:lstStyle/>
            <a:p>
              <a:pPr eaLnBrk="0" hangingPunct="0">
                <a:defRPr/>
              </a:pPr>
              <a:r>
                <a:rPr lang="en-US" sz="1800" b="1">
                  <a:effectLst>
                    <a:outerShdw blurRad="38100" dist="38100" dir="2700000" algn="tl">
                      <a:srgbClr val="C0C0C0"/>
                    </a:outerShdw>
                  </a:effectLst>
                  <a:latin typeface="Arial" charset="0"/>
                </a:rPr>
                <a:t>Supervisor</a:t>
              </a:r>
            </a:p>
          </p:txBody>
        </p:sp>
        <p:sp>
          <p:nvSpPr>
            <p:cNvPr id="147479" name="Text Box 23"/>
            <p:cNvSpPr txBox="1">
              <a:spLocks noChangeArrowheads="1"/>
            </p:cNvSpPr>
            <p:nvPr/>
          </p:nvSpPr>
          <p:spPr bwMode="auto">
            <a:xfrm>
              <a:off x="5226" y="1765"/>
              <a:ext cx="1014" cy="196"/>
            </a:xfrm>
            <a:prstGeom prst="rect">
              <a:avLst/>
            </a:prstGeom>
            <a:noFill/>
            <a:ln w="9525">
              <a:noFill/>
              <a:miter lim="800000"/>
              <a:headEnd/>
              <a:tailEnd/>
            </a:ln>
            <a:effectLst/>
          </p:spPr>
          <p:txBody>
            <a:bodyPr>
              <a:spAutoFit/>
            </a:bodyPr>
            <a:lstStyle/>
            <a:p>
              <a:pPr>
                <a:lnSpc>
                  <a:spcPct val="80000"/>
                </a:lnSpc>
                <a:spcBef>
                  <a:spcPct val="20000"/>
                </a:spcBef>
                <a:buClr>
                  <a:schemeClr val="hlink"/>
                </a:buClr>
                <a:buSzPct val="120000"/>
                <a:defRPr/>
              </a:pPr>
              <a:r>
                <a:rPr lang="en-US" sz="1800" b="1">
                  <a:effectLst>
                    <a:outerShdw blurRad="38100" dist="38100" dir="2700000" algn="tl">
                      <a:srgbClr val="C0C0C0"/>
                    </a:outerShdw>
                  </a:effectLst>
                  <a:latin typeface="Arial" charset="0"/>
                </a:rPr>
                <a:t>Subordinate</a:t>
              </a:r>
              <a:endParaRPr lang="en-US" sz="1800" b="1">
                <a:latin typeface="Arial" charset="0"/>
              </a:endParaRPr>
            </a:p>
          </p:txBody>
        </p:sp>
        <p:sp>
          <p:nvSpPr>
            <p:cNvPr id="57368" name="AutoShape 27"/>
            <p:cNvSpPr>
              <a:spLocks noChangeArrowheads="1"/>
            </p:cNvSpPr>
            <p:nvPr/>
          </p:nvSpPr>
          <p:spPr bwMode="auto">
            <a:xfrm>
              <a:off x="4272" y="2304"/>
              <a:ext cx="1300" cy="871"/>
            </a:xfrm>
            <a:prstGeom prst="diamond">
              <a:avLst/>
            </a:prstGeom>
            <a:solidFill>
              <a:srgbClr val="FFFFFF"/>
            </a:solidFill>
            <a:ln w="28575">
              <a:solidFill>
                <a:schemeClr val="tx1"/>
              </a:solidFill>
              <a:miter lim="800000"/>
              <a:headEnd/>
              <a:tailEnd/>
            </a:ln>
          </p:spPr>
          <p:txBody>
            <a:bodyPr wrap="none" anchor="ctr"/>
            <a:lstStyle/>
            <a:p>
              <a:endParaRPr lang="en-US"/>
            </a:p>
          </p:txBody>
        </p:sp>
        <p:sp>
          <p:nvSpPr>
            <p:cNvPr id="147484" name="Text Box 28"/>
            <p:cNvSpPr txBox="1">
              <a:spLocks noChangeArrowheads="1"/>
            </p:cNvSpPr>
            <p:nvPr/>
          </p:nvSpPr>
          <p:spPr bwMode="auto">
            <a:xfrm>
              <a:off x="4491" y="2651"/>
              <a:ext cx="736" cy="198"/>
            </a:xfrm>
            <a:prstGeom prst="rect">
              <a:avLst/>
            </a:prstGeom>
            <a:noFill/>
            <a:ln w="28575">
              <a:noFill/>
              <a:miter lim="800000"/>
              <a:headEnd/>
              <a:tailEnd/>
            </a:ln>
            <a:effectLst/>
          </p:spPr>
          <p:txBody>
            <a:bodyPr wrap="none">
              <a:spAutoFit/>
            </a:bodyPr>
            <a:lstStyle/>
            <a:p>
              <a:pPr>
                <a:lnSpc>
                  <a:spcPct val="80000"/>
                </a:lnSpc>
                <a:spcBef>
                  <a:spcPct val="20000"/>
                </a:spcBef>
                <a:buClr>
                  <a:schemeClr val="hlink"/>
                </a:buClr>
                <a:buSzPct val="120000"/>
                <a:defRPr/>
              </a:pPr>
              <a:r>
                <a:rPr lang="en-US" sz="1800" b="1">
                  <a:effectLst>
                    <a:outerShdw blurRad="38100" dist="38100" dir="2700000" algn="tl">
                      <a:srgbClr val="C0C0C0"/>
                    </a:outerShdw>
                  </a:effectLst>
                  <a:latin typeface="Tahoma" pitchFamily="34" charset="0"/>
                </a:rPr>
                <a:t>Supervises</a:t>
              </a:r>
              <a:endParaRPr lang="en-US" sz="1800" b="1">
                <a:latin typeface="Arial" charset="0"/>
              </a:endParaRPr>
            </a:p>
          </p:txBody>
        </p:sp>
      </p:grpSp>
      <p:sp>
        <p:nvSpPr>
          <p:cNvPr id="57361" name="Text Box 30"/>
          <p:cNvSpPr txBox="1">
            <a:spLocks noChangeArrowheads="1"/>
          </p:cNvSpPr>
          <p:nvPr/>
        </p:nvSpPr>
        <p:spPr bwMode="auto">
          <a:xfrm>
            <a:off x="562708" y="4953000"/>
            <a:ext cx="11254154"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a:t>Fig 1</a:t>
            </a:r>
            <a:r>
              <a:rPr lang="en-US"/>
              <a:t>: Role Names      		 </a:t>
            </a:r>
            <a:r>
              <a:rPr lang="en-US" b="1"/>
              <a:t>Fig 2</a:t>
            </a:r>
            <a:r>
              <a:rPr lang="en-US"/>
              <a:t>: Recursive Relationship</a:t>
            </a:r>
          </a:p>
          <a:p>
            <a:pPr eaLnBrk="1" hangingPunct="1"/>
            <a:endParaRPr lang="en-US"/>
          </a:p>
          <a:p>
            <a:pPr eaLnBrk="1" hangingPunct="1"/>
            <a:r>
              <a:rPr lang="en-US" b="1"/>
              <a:t>The relationship in Fig. 1 has degree 2, so a binary relationship. While in Fig. 2 the degree is 1, so a unary relationship.</a:t>
            </a:r>
            <a:r>
              <a:rPr lang="en-US" i="1"/>
              <a:t> </a:t>
            </a:r>
          </a:p>
        </p:txBody>
      </p:sp>
      <p:sp>
        <p:nvSpPr>
          <p:cNvPr id="57362" name="Line 31"/>
          <p:cNvSpPr>
            <a:spLocks noChangeShapeType="1"/>
          </p:cNvSpPr>
          <p:nvPr/>
        </p:nvSpPr>
        <p:spPr bwMode="auto">
          <a:xfrm>
            <a:off x="4841631" y="825500"/>
            <a:ext cx="0" cy="487203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21106589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50179"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3014DB9-0031-4706-A5E0-4C63E13D6793}" type="slidenum">
              <a:rPr lang="en-US" sz="1400" smtClean="0"/>
              <a:pPr eaLnBrk="1" hangingPunct="1"/>
              <a:t>35</a:t>
            </a:fld>
            <a:endParaRPr lang="en-US" sz="1400" smtClean="0"/>
          </a:p>
        </p:txBody>
      </p:sp>
      <p:sp>
        <p:nvSpPr>
          <p:cNvPr id="50180" name="Rectangle 2"/>
          <p:cNvSpPr>
            <a:spLocks noGrp="1" noChangeArrowheads="1"/>
          </p:cNvSpPr>
          <p:nvPr>
            <p:ph type="body" idx="1"/>
          </p:nvPr>
        </p:nvSpPr>
        <p:spPr>
          <a:xfrm>
            <a:off x="216422" y="281597"/>
            <a:ext cx="11747500" cy="5743422"/>
          </a:xfrm>
        </p:spPr>
        <p:txBody>
          <a:bodyPr/>
          <a:lstStyle/>
          <a:p>
            <a:pPr algn="ctr" eaLnBrk="1" hangingPunct="1">
              <a:buFont typeface="Wingdings" pitchFamily="2" charset="2"/>
              <a:buNone/>
            </a:pPr>
            <a:r>
              <a:rPr lang="en-US" sz="3500" b="1" u="sng" dirty="0" smtClean="0"/>
              <a:t>Entities types and Entity sets</a:t>
            </a:r>
            <a:r>
              <a:rPr lang="en-US" sz="3500" dirty="0" smtClean="0">
                <a:cs typeface="Times New Roman" pitchFamily="18" charset="0"/>
              </a:rPr>
              <a:t>	</a:t>
            </a:r>
          </a:p>
          <a:p>
            <a:pPr algn="just" eaLnBrk="1" hangingPunct="1"/>
            <a:r>
              <a:rPr lang="en-US" sz="2400" b="1" dirty="0" smtClean="0"/>
              <a:t>Entity Types: </a:t>
            </a:r>
            <a:r>
              <a:rPr lang="en-US" sz="2400" dirty="0" smtClean="0"/>
              <a:t>Entity type defines a </a:t>
            </a:r>
            <a:r>
              <a:rPr lang="en-US" sz="2400" dirty="0" smtClean="0">
                <a:solidFill>
                  <a:srgbClr val="FF0000"/>
                </a:solidFill>
              </a:rPr>
              <a:t>collection of entities that have same attributes</a:t>
            </a:r>
            <a:r>
              <a:rPr lang="en-US" sz="2400" dirty="0" smtClean="0"/>
              <a:t>, but </a:t>
            </a:r>
            <a:r>
              <a:rPr lang="en-US" sz="2400" dirty="0" smtClean="0">
                <a:solidFill>
                  <a:srgbClr val="FF0000"/>
                </a:solidFill>
              </a:rPr>
              <a:t>each entity has its own value for each attributes</a:t>
            </a:r>
            <a:r>
              <a:rPr lang="en-US" sz="2400" dirty="0" smtClean="0"/>
              <a:t>. An entity type describes the schema for a se of entities that share same structure.</a:t>
            </a:r>
          </a:p>
          <a:p>
            <a:pPr algn="just" eaLnBrk="1" hangingPunct="1">
              <a:buFont typeface="Wingdings" pitchFamily="2" charset="2"/>
              <a:buNone/>
            </a:pPr>
            <a:endParaRPr lang="en-US" sz="1200" b="1" dirty="0" smtClean="0"/>
          </a:p>
          <a:p>
            <a:pPr algn="just"/>
            <a:r>
              <a:rPr lang="en-US" sz="2400" b="1" dirty="0" smtClean="0"/>
              <a:t>Entity Sets: </a:t>
            </a:r>
            <a:r>
              <a:rPr lang="en-US" sz="2400" dirty="0" smtClean="0"/>
              <a:t>An entity set is a </a:t>
            </a:r>
            <a:r>
              <a:rPr lang="en-US" sz="2400" dirty="0" smtClean="0">
                <a:solidFill>
                  <a:srgbClr val="FF0000"/>
                </a:solidFill>
              </a:rPr>
              <a:t>set of entities of the same type that share the same </a:t>
            </a:r>
            <a:r>
              <a:rPr lang="en-US" sz="2400" dirty="0" smtClean="0"/>
              <a:t>properties, or attributes</a:t>
            </a:r>
          </a:p>
          <a:p>
            <a:pPr algn="just"/>
            <a:r>
              <a:rPr lang="en-US" sz="2400" dirty="0" smtClean="0"/>
              <a:t> i.e. </a:t>
            </a:r>
            <a:r>
              <a:rPr lang="en-US" sz="2400" dirty="0" smtClean="0">
                <a:solidFill>
                  <a:srgbClr val="FF0000"/>
                </a:solidFill>
              </a:rPr>
              <a:t>the collection of all the entities of particular type in the database at any instance is called the entity set</a:t>
            </a:r>
            <a:r>
              <a:rPr lang="en-US" sz="2400" dirty="0" smtClean="0"/>
              <a:t>. The entity set is usually referred to using the same name as entity type.</a:t>
            </a:r>
          </a:p>
          <a:p>
            <a:pPr algn="just"/>
            <a:r>
              <a:rPr lang="en-US" sz="2400" dirty="0" smtClean="0"/>
              <a:t>In the process of modeling, we often use the term </a:t>
            </a:r>
            <a:r>
              <a:rPr lang="en-US" sz="2400" i="1" dirty="0" smtClean="0">
                <a:solidFill>
                  <a:srgbClr val="FF0000"/>
                </a:solidFill>
              </a:rPr>
              <a:t>entity s</a:t>
            </a:r>
            <a:r>
              <a:rPr lang="en-US" sz="2400" i="1" dirty="0" smtClean="0"/>
              <a:t>et is abstract, </a:t>
            </a:r>
            <a:r>
              <a:rPr lang="en-US" sz="2400" dirty="0" smtClean="0"/>
              <a:t>without referring to a particular set of individual entities.                 </a:t>
            </a:r>
          </a:p>
        </p:txBody>
      </p:sp>
    </p:spTree>
    <p:extLst>
      <p:ext uri="{BB962C8B-B14F-4D97-AF65-F5344CB8AC3E}">
        <p14:creationId xmlns:p14="http://schemas.microsoft.com/office/powerpoint/2010/main" val="4878187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p:cNvSpPr>
            <a:spLocks noGrp="1"/>
          </p:cNvSpPr>
          <p:nvPr>
            <p:ph type="ftr" sz="quarter" idx="4294967295"/>
          </p:nvPr>
        </p:nvSpPr>
        <p:spPr bwMode="auto">
          <a:xfrm>
            <a:off x="3188677" y="6477000"/>
            <a:ext cx="4572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a:t>Jagdish Bhatta</a:t>
            </a:r>
          </a:p>
        </p:txBody>
      </p:sp>
      <p:sp>
        <p:nvSpPr>
          <p:cNvPr id="51203" name="Slide Number Placeholder 4"/>
          <p:cNvSpPr>
            <a:spLocks noGrp="1"/>
          </p:cNvSpPr>
          <p:nvPr>
            <p:ph type="sldNum" sz="quarter" idx="4294967295"/>
          </p:nvPr>
        </p:nvSpPr>
        <p:spPr>
          <a:xfrm>
            <a:off x="9566031" y="6477000"/>
            <a:ext cx="2540000" cy="304800"/>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029DCAF-C4E8-4603-85CF-64D0EEAB76FC}" type="slidenum">
              <a:rPr lang="en-US" sz="1400" smtClean="0"/>
              <a:pPr eaLnBrk="1" hangingPunct="1"/>
              <a:t>36</a:t>
            </a:fld>
            <a:endParaRPr lang="en-US" sz="1400" smtClean="0"/>
          </a:p>
        </p:txBody>
      </p:sp>
      <p:sp>
        <p:nvSpPr>
          <p:cNvPr id="51204" name="Rectangle 2"/>
          <p:cNvSpPr>
            <a:spLocks noGrp="1" noChangeArrowheads="1"/>
          </p:cNvSpPr>
          <p:nvPr>
            <p:ph type="body" idx="1"/>
          </p:nvPr>
        </p:nvSpPr>
        <p:spPr>
          <a:xfrm>
            <a:off x="1623882" y="327819"/>
            <a:ext cx="11747500" cy="4525962"/>
          </a:xfrm>
        </p:spPr>
        <p:txBody>
          <a:bodyPr/>
          <a:lstStyle/>
          <a:p>
            <a:pPr algn="ctr" eaLnBrk="1" hangingPunct="1">
              <a:buFont typeface="Wingdings" pitchFamily="2" charset="2"/>
              <a:buNone/>
            </a:pPr>
            <a:r>
              <a:rPr lang="en-US" sz="3500" b="1" u="sng" dirty="0" smtClean="0"/>
              <a:t>Entities types and Entity sets</a:t>
            </a:r>
            <a:r>
              <a:rPr lang="en-US" sz="3500" dirty="0" smtClean="0">
                <a:cs typeface="Times New Roman" pitchFamily="18" charset="0"/>
              </a:rPr>
              <a:t>	</a:t>
            </a:r>
          </a:p>
          <a:p>
            <a:pPr algn="just" eaLnBrk="1" hangingPunct="1"/>
            <a:r>
              <a:rPr lang="en-US" sz="2400" b="1" dirty="0" smtClean="0"/>
              <a:t>Example:</a:t>
            </a:r>
          </a:p>
          <a:p>
            <a:pPr algn="just" eaLnBrk="1" hangingPunct="1">
              <a:buFont typeface="Wingdings" pitchFamily="2" charset="2"/>
              <a:buNone/>
            </a:pPr>
            <a:r>
              <a:rPr lang="en-US" sz="2400" b="1" dirty="0" smtClean="0"/>
              <a:t>			Employee  			Entity Type </a:t>
            </a:r>
          </a:p>
          <a:p>
            <a:pPr algn="just" eaLnBrk="1" hangingPunct="1">
              <a:buFont typeface="Wingdings" pitchFamily="2" charset="2"/>
              <a:buNone/>
            </a:pPr>
            <a:r>
              <a:rPr lang="en-US" sz="2000" b="1" dirty="0" smtClean="0"/>
              <a:t>                  </a:t>
            </a:r>
            <a:r>
              <a:rPr lang="en-US" sz="2000" b="1" dirty="0" err="1" smtClean="0"/>
              <a:t>Employee_id</a:t>
            </a:r>
            <a:r>
              <a:rPr lang="en-US" sz="2000" b="1" dirty="0" smtClean="0"/>
              <a:t>, Name, Salary</a:t>
            </a:r>
          </a:p>
          <a:p>
            <a:pPr algn="just" eaLnBrk="1" hangingPunct="1">
              <a:buFont typeface="Wingdings" pitchFamily="2" charset="2"/>
              <a:buNone/>
            </a:pPr>
            <a:endParaRPr lang="en-US" sz="400" b="1" dirty="0" smtClean="0"/>
          </a:p>
          <a:p>
            <a:pPr algn="just" eaLnBrk="1" hangingPunct="1">
              <a:buFont typeface="Wingdings" pitchFamily="2" charset="2"/>
              <a:buNone/>
            </a:pPr>
            <a:r>
              <a:rPr lang="en-US" sz="2000" b="1" dirty="0" smtClean="0"/>
              <a:t>                   </a:t>
            </a:r>
          </a:p>
          <a:p>
            <a:pPr algn="just" eaLnBrk="1" hangingPunct="1">
              <a:buFont typeface="Wingdings" pitchFamily="2" charset="2"/>
              <a:buNone/>
            </a:pPr>
            <a:r>
              <a:rPr lang="en-US" sz="2000" b="1" dirty="0" smtClean="0"/>
              <a:t>		      (01, John, 20000)</a:t>
            </a:r>
          </a:p>
          <a:p>
            <a:pPr algn="just" eaLnBrk="1" hangingPunct="1">
              <a:buFont typeface="Wingdings" pitchFamily="2" charset="2"/>
              <a:buNone/>
            </a:pPr>
            <a:r>
              <a:rPr lang="en-US" sz="2000" b="1" dirty="0" smtClean="0"/>
              <a:t>                     (02, Adam,12000)            	   </a:t>
            </a:r>
            <a:r>
              <a:rPr lang="en-US" sz="2400" b="1" dirty="0" smtClean="0"/>
              <a:t>Entity Set</a:t>
            </a:r>
          </a:p>
          <a:p>
            <a:pPr algn="just" eaLnBrk="1" hangingPunct="1">
              <a:buFont typeface="Wingdings" pitchFamily="2" charset="2"/>
              <a:buNone/>
            </a:pPr>
            <a:r>
              <a:rPr lang="en-US" sz="2000" b="1" dirty="0" smtClean="0"/>
              <a:t>                        ……</a:t>
            </a:r>
          </a:p>
          <a:p>
            <a:pPr algn="just" eaLnBrk="1" hangingPunct="1">
              <a:buFont typeface="Wingdings" pitchFamily="2" charset="2"/>
              <a:buNone/>
            </a:pPr>
            <a:r>
              <a:rPr lang="en-US" sz="2000" b="1" dirty="0" smtClean="0"/>
              <a:t>                        …...</a:t>
            </a:r>
          </a:p>
          <a:p>
            <a:pPr algn="just" eaLnBrk="1" hangingPunct="1">
              <a:buFont typeface="Wingdings" pitchFamily="2" charset="2"/>
              <a:buNone/>
            </a:pPr>
            <a:endParaRPr lang="en-US" sz="2000" b="1" dirty="0" smtClean="0"/>
          </a:p>
          <a:p>
            <a:pPr algn="just" eaLnBrk="1" hangingPunct="1">
              <a:buFont typeface="Wingdings" pitchFamily="2" charset="2"/>
              <a:buNone/>
            </a:pPr>
            <a:endParaRPr lang="en-US" sz="2000" b="1" dirty="0" smtClean="0"/>
          </a:p>
          <a:p>
            <a:pPr algn="just" eaLnBrk="1" hangingPunct="1">
              <a:buFont typeface="Wingdings" pitchFamily="2" charset="2"/>
              <a:buNone/>
            </a:pPr>
            <a:r>
              <a:rPr lang="en-US" sz="2000" b="1" dirty="0" smtClean="0"/>
              <a:t>						Extension / Entity Instance</a:t>
            </a:r>
          </a:p>
        </p:txBody>
      </p:sp>
      <p:sp>
        <p:nvSpPr>
          <p:cNvPr id="51205" name="AutoShape 4"/>
          <p:cNvSpPr>
            <a:spLocks/>
          </p:cNvSpPr>
          <p:nvPr/>
        </p:nvSpPr>
        <p:spPr bwMode="auto">
          <a:xfrm>
            <a:off x="6283569" y="1371600"/>
            <a:ext cx="328246" cy="457200"/>
          </a:xfrm>
          <a:prstGeom prst="rightBrace">
            <a:avLst>
              <a:gd name="adj1" fmla="val 14286"/>
              <a:gd name="adj2" fmla="val 4583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06" name="AutoShape 5"/>
          <p:cNvSpPr>
            <a:spLocks/>
          </p:cNvSpPr>
          <p:nvPr/>
        </p:nvSpPr>
        <p:spPr bwMode="auto">
          <a:xfrm>
            <a:off x="6002215" y="2667000"/>
            <a:ext cx="328246" cy="1276350"/>
          </a:xfrm>
          <a:prstGeom prst="rightBrace">
            <a:avLst>
              <a:gd name="adj1" fmla="val 39881"/>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07" name="Rectangle 7"/>
          <p:cNvSpPr>
            <a:spLocks noChangeArrowheads="1"/>
          </p:cNvSpPr>
          <p:nvPr/>
        </p:nvSpPr>
        <p:spPr bwMode="auto">
          <a:xfrm>
            <a:off x="2250831" y="2590800"/>
            <a:ext cx="2907323" cy="15049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cxnSp>
        <p:nvCxnSpPr>
          <p:cNvPr id="51208" name="Straight Arrow Connector 8"/>
          <p:cNvCxnSpPr>
            <a:cxnSpLocks noChangeShapeType="1"/>
          </p:cNvCxnSpPr>
          <p:nvPr/>
        </p:nvCxnSpPr>
        <p:spPr bwMode="auto">
          <a:xfrm rot="16200000" flipH="1">
            <a:off x="5351585" y="3111744"/>
            <a:ext cx="1676400" cy="2063262"/>
          </a:xfrm>
          <a:prstGeom prst="straightConnector1">
            <a:avLst/>
          </a:prstGeom>
          <a:noFill/>
          <a:ln w="9525" algn="ctr">
            <a:solidFill>
              <a:schemeClr val="tx1"/>
            </a:solidFill>
            <a:miter lim="800000"/>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7178022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Rectangle 4"/>
          <p:cNvSpPr>
            <a:spLocks noGrp="1" noChangeArrowheads="1"/>
          </p:cNvSpPr>
          <p:nvPr>
            <p:ph type="title"/>
          </p:nvPr>
        </p:nvSpPr>
        <p:spPr>
          <a:xfrm>
            <a:off x="2209800" y="685800"/>
            <a:ext cx="7772400" cy="685800"/>
          </a:xfrm>
        </p:spPr>
        <p:txBody>
          <a:bodyPr>
            <a:normAutofit/>
          </a:bodyPr>
          <a:lstStyle/>
          <a:p>
            <a:r>
              <a:rPr lang="en-US" dirty="0"/>
              <a:t>The Hierarchical Data Model</a:t>
            </a:r>
          </a:p>
        </p:txBody>
      </p:sp>
      <p:pic>
        <p:nvPicPr>
          <p:cNvPr id="5" name="Picture 3" descr="C02NF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91544" y="1628801"/>
            <a:ext cx="8208912" cy="4478785"/>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497760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209800" y="609600"/>
            <a:ext cx="7772400" cy="838200"/>
          </a:xfrm>
        </p:spPr>
        <p:txBody>
          <a:bodyPr/>
          <a:lstStyle/>
          <a:p>
            <a:r>
              <a:rPr lang="en-US" dirty="0"/>
              <a:t>The Network Model</a:t>
            </a:r>
          </a:p>
        </p:txBody>
      </p:sp>
      <p:pic>
        <p:nvPicPr>
          <p:cNvPr id="5" name="Picture 3" descr="C02NF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919288" y="1628776"/>
            <a:ext cx="8208962" cy="3888457"/>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81844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4"/>
          <p:cNvSpPr>
            <a:spLocks noGrp="1" noChangeArrowheads="1"/>
          </p:cNvSpPr>
          <p:nvPr>
            <p:ph type="title"/>
          </p:nvPr>
        </p:nvSpPr>
        <p:spPr/>
        <p:txBody>
          <a:bodyPr/>
          <a:lstStyle/>
          <a:p>
            <a:r>
              <a:rPr lang="en-US"/>
              <a:t>The Relational Model</a:t>
            </a:r>
          </a:p>
        </p:txBody>
      </p:sp>
      <p:sp>
        <p:nvSpPr>
          <p:cNvPr id="104453" name="Rectangle 5"/>
          <p:cNvSpPr>
            <a:spLocks noGrp="1" noChangeArrowheads="1"/>
          </p:cNvSpPr>
          <p:nvPr>
            <p:ph idx="1"/>
          </p:nvPr>
        </p:nvSpPr>
        <p:spPr/>
        <p:txBody>
          <a:bodyPr/>
          <a:lstStyle/>
          <a:p>
            <a:r>
              <a:rPr lang="en-US"/>
              <a:t>Developed by Codd (IBM) in 1970</a:t>
            </a:r>
          </a:p>
          <a:p>
            <a:r>
              <a:rPr lang="en-US"/>
              <a:t>Considered ingenious but impractical in 1970</a:t>
            </a:r>
          </a:p>
          <a:p>
            <a:r>
              <a:rPr lang="en-US"/>
              <a:t>Conceptually simple </a:t>
            </a:r>
          </a:p>
          <a:p>
            <a:r>
              <a:rPr lang="en-US"/>
              <a:t>Computers lacked power to implement the relational model</a:t>
            </a:r>
          </a:p>
          <a:p>
            <a:r>
              <a:rPr lang="en-US"/>
              <a:t>Today, microcomputers can run sophisticated relational database software</a:t>
            </a:r>
          </a:p>
        </p:txBody>
      </p:sp>
    </p:spTree>
    <p:extLst>
      <p:ext uri="{BB962C8B-B14F-4D97-AF65-F5344CB8AC3E}">
        <p14:creationId xmlns:p14="http://schemas.microsoft.com/office/powerpoint/2010/main" val="18097703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solidFill>
                <a:schemeClr val="tx1"/>
              </a:solidFill>
              <a:latin typeface="Century Gothic" panose="020B0502020202020204" pitchFamily="34" charset="0"/>
            </a:endParaRPr>
          </a:p>
        </p:txBody>
      </p:sp>
      <p:sp>
        <p:nvSpPr>
          <p:cNvPr id="3" name="Content Placeholder 2"/>
          <p:cNvSpPr>
            <a:spLocks noGrp="1"/>
          </p:cNvSpPr>
          <p:nvPr>
            <p:ph idx="1"/>
          </p:nvPr>
        </p:nvSpPr>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exams</a:t>
            </a:r>
            <a:r>
              <a:rPr lang="en-US" altLang="en-US" sz="2000" b="1" dirty="0">
                <a:latin typeface="Century Gothic" panose="020B0502020202020204" pitchFamily="34" charset="0"/>
              </a:rPr>
              <a:t>:</a:t>
            </a:r>
          </a:p>
          <a:p>
            <a:pPr lvl="1"/>
            <a:r>
              <a:rPr lang="en-US" altLang="en-US" sz="1600" b="1" dirty="0">
                <a:latin typeface="Century Gothic" panose="020B0502020202020204" pitchFamily="34" charset="0"/>
              </a:rPr>
              <a:t>Data model</a:t>
            </a:r>
          </a:p>
          <a:p>
            <a:pPr lvl="1"/>
            <a:r>
              <a:rPr lang="en-US" altLang="en-US" sz="1600" b="1" dirty="0">
                <a:latin typeface="Century Gothic" panose="020B0502020202020204" pitchFamily="34" charset="0"/>
              </a:rPr>
              <a:t>Business rules</a:t>
            </a:r>
          </a:p>
          <a:p>
            <a:pPr lvl="1"/>
            <a:r>
              <a:rPr lang="en-US" altLang="en-US" sz="1600" b="1" dirty="0">
                <a:latin typeface="Century Gothic" panose="020B0502020202020204" pitchFamily="34" charset="0"/>
              </a:rPr>
              <a:t>ERD</a:t>
            </a:r>
          </a:p>
          <a:p>
            <a:pPr lvl="1"/>
            <a:endParaRPr lang="en-US" altLang="en-US" sz="1600" b="1" dirty="0">
              <a:latin typeface="Century Gothic" panose="020B0502020202020204" pitchFamily="34" charset="0"/>
            </a:endParaRPr>
          </a:p>
          <a:p>
            <a:endParaRPr lang="en-US" dirty="0"/>
          </a:p>
        </p:txBody>
      </p:sp>
    </p:spTree>
    <p:extLst>
      <p:ext uri="{BB962C8B-B14F-4D97-AF65-F5344CB8AC3E}">
        <p14:creationId xmlns:p14="http://schemas.microsoft.com/office/powerpoint/2010/main" val="38755168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2" name="Rectangle 6"/>
          <p:cNvSpPr>
            <a:spLocks noGrp="1" noChangeArrowheads="1"/>
          </p:cNvSpPr>
          <p:nvPr>
            <p:ph type="title"/>
          </p:nvPr>
        </p:nvSpPr>
        <p:spPr/>
        <p:txBody>
          <a:bodyPr/>
          <a:lstStyle/>
          <a:p>
            <a:r>
              <a:rPr lang="en-US"/>
              <a:t>The Relational Model (continued)</a:t>
            </a:r>
          </a:p>
        </p:txBody>
      </p:sp>
      <p:sp>
        <p:nvSpPr>
          <p:cNvPr id="106503" name="Rectangle 7"/>
          <p:cNvSpPr>
            <a:spLocks noGrp="1" noChangeArrowheads="1"/>
          </p:cNvSpPr>
          <p:nvPr>
            <p:ph idx="1"/>
          </p:nvPr>
        </p:nvSpPr>
        <p:spPr/>
        <p:txBody>
          <a:bodyPr/>
          <a:lstStyle/>
          <a:p>
            <a:pPr>
              <a:lnSpc>
                <a:spcPct val="90000"/>
              </a:lnSpc>
            </a:pPr>
            <a:r>
              <a:rPr lang="en-US"/>
              <a:t>Table (relations) </a:t>
            </a:r>
          </a:p>
          <a:p>
            <a:pPr lvl="1">
              <a:lnSpc>
                <a:spcPct val="90000"/>
              </a:lnSpc>
            </a:pPr>
            <a:r>
              <a:rPr lang="en-US"/>
              <a:t>Matrix consisting of a series of row/column intersections</a:t>
            </a:r>
          </a:p>
          <a:p>
            <a:pPr lvl="1">
              <a:lnSpc>
                <a:spcPct val="90000"/>
              </a:lnSpc>
            </a:pPr>
            <a:r>
              <a:rPr lang="en-US"/>
              <a:t>Related to each other through sharing a common entity characteristic</a:t>
            </a:r>
          </a:p>
          <a:p>
            <a:pPr>
              <a:lnSpc>
                <a:spcPct val="90000"/>
              </a:lnSpc>
            </a:pPr>
            <a:r>
              <a:rPr lang="en-US"/>
              <a:t>Relational diagram</a:t>
            </a:r>
          </a:p>
          <a:p>
            <a:pPr lvl="1">
              <a:lnSpc>
                <a:spcPct val="90000"/>
              </a:lnSpc>
            </a:pPr>
            <a:r>
              <a:rPr lang="en-US"/>
              <a:t>Representation of relational database’s entities, attributes within those entities, and relationships between those entities</a:t>
            </a:r>
          </a:p>
        </p:txBody>
      </p:sp>
    </p:spTree>
    <p:extLst>
      <p:ext uri="{BB962C8B-B14F-4D97-AF65-F5344CB8AC3E}">
        <p14:creationId xmlns:p14="http://schemas.microsoft.com/office/powerpoint/2010/main" val="15526714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Rectangle 4"/>
          <p:cNvSpPr>
            <a:spLocks noGrp="1" noChangeArrowheads="1"/>
          </p:cNvSpPr>
          <p:nvPr>
            <p:ph type="title"/>
          </p:nvPr>
        </p:nvSpPr>
        <p:spPr>
          <a:xfrm>
            <a:off x="2209800" y="457200"/>
            <a:ext cx="7772400" cy="1143000"/>
          </a:xfrm>
        </p:spPr>
        <p:txBody>
          <a:bodyPr>
            <a:normAutofit/>
          </a:bodyPr>
          <a:lstStyle/>
          <a:p>
            <a:r>
              <a:rPr lang="en-US"/>
              <a:t>The Relational Model (continued)</a:t>
            </a:r>
          </a:p>
        </p:txBody>
      </p:sp>
      <p:sp>
        <p:nvSpPr>
          <p:cNvPr id="109573" name="Rectangle 5"/>
          <p:cNvSpPr>
            <a:spLocks noGrp="1" noChangeArrowheads="1"/>
          </p:cNvSpPr>
          <p:nvPr>
            <p:ph idx="1"/>
          </p:nvPr>
        </p:nvSpPr>
        <p:spPr>
          <a:xfrm>
            <a:off x="2209800" y="1905000"/>
            <a:ext cx="7772400" cy="4114800"/>
          </a:xfrm>
        </p:spPr>
        <p:txBody>
          <a:bodyPr/>
          <a:lstStyle/>
          <a:p>
            <a:pPr>
              <a:lnSpc>
                <a:spcPct val="90000"/>
              </a:lnSpc>
            </a:pPr>
            <a:r>
              <a:rPr lang="en-US"/>
              <a:t>Relational Table</a:t>
            </a:r>
          </a:p>
          <a:p>
            <a:pPr lvl="1">
              <a:lnSpc>
                <a:spcPct val="90000"/>
              </a:lnSpc>
            </a:pPr>
            <a:r>
              <a:rPr lang="en-US"/>
              <a:t>Stores a collection of related entities</a:t>
            </a:r>
          </a:p>
          <a:p>
            <a:pPr lvl="2">
              <a:lnSpc>
                <a:spcPct val="90000"/>
              </a:lnSpc>
            </a:pPr>
            <a:r>
              <a:rPr lang="en-US"/>
              <a:t>Resembles a file</a:t>
            </a:r>
          </a:p>
          <a:p>
            <a:pPr>
              <a:lnSpc>
                <a:spcPct val="90000"/>
              </a:lnSpc>
            </a:pPr>
            <a:r>
              <a:rPr lang="en-US"/>
              <a:t>Relational table is purely logical structure</a:t>
            </a:r>
          </a:p>
          <a:p>
            <a:pPr lvl="1">
              <a:lnSpc>
                <a:spcPct val="90000"/>
              </a:lnSpc>
            </a:pPr>
            <a:r>
              <a:rPr lang="en-US"/>
              <a:t>How data are physically stored in the database is of no concern to the user or the designer</a:t>
            </a:r>
          </a:p>
          <a:p>
            <a:pPr lvl="1">
              <a:lnSpc>
                <a:spcPct val="90000"/>
              </a:lnSpc>
            </a:pPr>
            <a:r>
              <a:rPr lang="en-US"/>
              <a:t>This property became the source of a real database revolution</a:t>
            </a:r>
          </a:p>
        </p:txBody>
      </p:sp>
    </p:spTree>
    <p:extLst>
      <p:ext uri="{BB962C8B-B14F-4D97-AF65-F5344CB8AC3E}">
        <p14:creationId xmlns:p14="http://schemas.microsoft.com/office/powerpoint/2010/main" val="9313430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209800" y="609600"/>
            <a:ext cx="7772400" cy="762000"/>
          </a:xfrm>
        </p:spPr>
        <p:txBody>
          <a:bodyPr>
            <a:normAutofit/>
          </a:bodyPr>
          <a:lstStyle/>
          <a:p>
            <a:r>
              <a:rPr lang="en-US"/>
              <a:t>The Relational Model (continued)</a:t>
            </a:r>
          </a:p>
        </p:txBody>
      </p:sp>
      <p:pic>
        <p:nvPicPr>
          <p:cNvPr id="107531" name="Picture 11" descr="Fig02-03"/>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071742" y="1543318"/>
            <a:ext cx="8001445" cy="4509753"/>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4777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209800" y="609600"/>
            <a:ext cx="7772400" cy="762000"/>
          </a:xfrm>
        </p:spPr>
        <p:txBody>
          <a:bodyPr>
            <a:normAutofit/>
          </a:bodyPr>
          <a:lstStyle/>
          <a:p>
            <a:r>
              <a:rPr lang="en-US"/>
              <a:t>The Relational Model (continued)</a:t>
            </a:r>
          </a:p>
        </p:txBody>
      </p:sp>
      <p:pic>
        <p:nvPicPr>
          <p:cNvPr id="110612" name="Picture 20" descr="Fig02-0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124200" y="1447800"/>
            <a:ext cx="5334000" cy="46482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072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4"/>
          <p:cNvSpPr>
            <a:spLocks noGrp="1" noChangeArrowheads="1"/>
          </p:cNvSpPr>
          <p:nvPr>
            <p:ph type="title"/>
          </p:nvPr>
        </p:nvSpPr>
        <p:spPr/>
        <p:txBody>
          <a:bodyPr/>
          <a:lstStyle/>
          <a:p>
            <a:r>
              <a:rPr lang="en-US"/>
              <a:t>The Entity Relationship Model</a:t>
            </a:r>
          </a:p>
        </p:txBody>
      </p:sp>
      <p:sp>
        <p:nvSpPr>
          <p:cNvPr id="114693" name="Rectangle 5"/>
          <p:cNvSpPr>
            <a:spLocks noGrp="1" noChangeArrowheads="1"/>
          </p:cNvSpPr>
          <p:nvPr>
            <p:ph idx="1"/>
          </p:nvPr>
        </p:nvSpPr>
        <p:spPr/>
        <p:txBody>
          <a:bodyPr/>
          <a:lstStyle/>
          <a:p>
            <a:r>
              <a:rPr lang="en-US" dirty="0"/>
              <a:t>Widely accepted and adapted graphical tool for data modeling </a:t>
            </a:r>
          </a:p>
          <a:p>
            <a:r>
              <a:rPr lang="en-US" dirty="0"/>
              <a:t>Introduced by Chen in 1976</a:t>
            </a:r>
          </a:p>
          <a:p>
            <a:r>
              <a:rPr lang="en-US" dirty="0"/>
              <a:t>Graphical representation of entities and their relationships in a database structure</a:t>
            </a:r>
          </a:p>
        </p:txBody>
      </p:sp>
    </p:spTree>
    <p:extLst>
      <p:ext uri="{BB962C8B-B14F-4D97-AF65-F5344CB8AC3E}">
        <p14:creationId xmlns:p14="http://schemas.microsoft.com/office/powerpoint/2010/main" val="20021831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Rectangle 5"/>
          <p:cNvSpPr>
            <a:spLocks noGrp="1" noChangeArrowheads="1"/>
          </p:cNvSpPr>
          <p:nvPr>
            <p:ph type="title"/>
          </p:nvPr>
        </p:nvSpPr>
        <p:spPr/>
        <p:txBody>
          <a:bodyPr>
            <a:normAutofit/>
          </a:bodyPr>
          <a:lstStyle/>
          <a:p>
            <a:r>
              <a:rPr lang="en-US"/>
              <a:t>The Entity Relationship Model (continued)</a:t>
            </a:r>
          </a:p>
        </p:txBody>
      </p:sp>
      <p:sp>
        <p:nvSpPr>
          <p:cNvPr id="115718" name="Rectangle 6"/>
          <p:cNvSpPr>
            <a:spLocks noGrp="1" noChangeArrowheads="1"/>
          </p:cNvSpPr>
          <p:nvPr>
            <p:ph idx="1"/>
          </p:nvPr>
        </p:nvSpPr>
        <p:spPr>
          <a:xfrm>
            <a:off x="2209800" y="1752600"/>
            <a:ext cx="7772400" cy="4114800"/>
          </a:xfrm>
        </p:spPr>
        <p:txBody>
          <a:bodyPr/>
          <a:lstStyle/>
          <a:p>
            <a:r>
              <a:rPr lang="en-US" sz="2400" dirty="0"/>
              <a:t>Entity relationship diagram (ERD)</a:t>
            </a:r>
          </a:p>
          <a:p>
            <a:pPr lvl="1"/>
            <a:r>
              <a:rPr lang="en-US" sz="2400" dirty="0"/>
              <a:t>Uses graphic representations to model database components</a:t>
            </a:r>
          </a:p>
          <a:p>
            <a:pPr lvl="1"/>
            <a:r>
              <a:rPr lang="en-US" sz="2400" dirty="0"/>
              <a:t>Entity is mapped to a relational table</a:t>
            </a:r>
          </a:p>
          <a:p>
            <a:r>
              <a:rPr lang="en-US" sz="2400" dirty="0"/>
              <a:t>Entity instance (or occurrence) is row in table </a:t>
            </a:r>
          </a:p>
          <a:p>
            <a:r>
              <a:rPr lang="en-US" sz="2400" dirty="0"/>
              <a:t>Entity set is collection of like entities</a:t>
            </a:r>
          </a:p>
          <a:p>
            <a:r>
              <a:rPr lang="en-US" sz="2400" dirty="0"/>
              <a:t>Connectivity labels types of relationships</a:t>
            </a:r>
          </a:p>
          <a:p>
            <a:pPr lvl="1"/>
            <a:r>
              <a:rPr lang="en-US" sz="2400" dirty="0"/>
              <a:t>Diamond connected to related entities through a relationship line</a:t>
            </a:r>
          </a:p>
        </p:txBody>
      </p:sp>
    </p:spTree>
    <p:extLst>
      <p:ext uri="{BB962C8B-B14F-4D97-AF65-F5344CB8AC3E}">
        <p14:creationId xmlns:p14="http://schemas.microsoft.com/office/powerpoint/2010/main" val="25422172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600" dirty="0"/>
              <a:t>At a university, the administration wants to implement a system to manage student attendance. The system should ensure accurate tracking of classes, students, and attendance records to improve monitoring and reporting.</a:t>
            </a:r>
          </a:p>
          <a:p>
            <a:r>
              <a:rPr lang="en-US" sz="3600" dirty="0"/>
              <a:t>The </a:t>
            </a:r>
            <a:r>
              <a:rPr lang="en-US" sz="3600" b="1" dirty="0"/>
              <a:t>university</a:t>
            </a:r>
            <a:r>
              <a:rPr lang="en-US" sz="3600" dirty="0"/>
              <a:t> consists of </a:t>
            </a:r>
            <a:r>
              <a:rPr lang="en-US" sz="3600" b="1" dirty="0"/>
              <a:t>students</a:t>
            </a:r>
            <a:r>
              <a:rPr lang="en-US" sz="3600" dirty="0"/>
              <a:t>, </a:t>
            </a:r>
            <a:r>
              <a:rPr lang="en-US" sz="3600" b="1" dirty="0"/>
              <a:t>courses</a:t>
            </a:r>
            <a:r>
              <a:rPr lang="en-US" sz="3600" dirty="0"/>
              <a:t>, and </a:t>
            </a:r>
            <a:r>
              <a:rPr lang="en-US" sz="3600" b="1" dirty="0"/>
              <a:t>teachers</a:t>
            </a:r>
            <a:r>
              <a:rPr lang="en-US" sz="3600" dirty="0"/>
              <a:t>. Each </a:t>
            </a:r>
            <a:r>
              <a:rPr lang="en-US" sz="3600" b="1" dirty="0"/>
              <a:t>student</a:t>
            </a:r>
            <a:r>
              <a:rPr lang="en-US" sz="3600" dirty="0"/>
              <a:t> is enrolled in multiple </a:t>
            </a:r>
            <a:r>
              <a:rPr lang="en-US" sz="3600" b="1" dirty="0"/>
              <a:t>courses</a:t>
            </a:r>
            <a:r>
              <a:rPr lang="en-US" sz="3600" dirty="0"/>
              <a:t>, and each </a:t>
            </a:r>
            <a:r>
              <a:rPr lang="en-US" sz="3600" b="1" dirty="0"/>
              <a:t>course</a:t>
            </a:r>
            <a:r>
              <a:rPr lang="en-US" sz="3600" dirty="0"/>
              <a:t> is taught by a </a:t>
            </a:r>
            <a:r>
              <a:rPr lang="en-US" sz="3600" b="1" dirty="0"/>
              <a:t>teacher</a:t>
            </a:r>
            <a:r>
              <a:rPr lang="en-US" sz="3600" dirty="0"/>
              <a:t>.</a:t>
            </a:r>
          </a:p>
          <a:p>
            <a:pPr marL="0" indent="0">
              <a:buNone/>
            </a:pPr>
            <a:endParaRPr lang="en-US" dirty="0"/>
          </a:p>
        </p:txBody>
      </p:sp>
      <p:sp>
        <p:nvSpPr>
          <p:cNvPr id="3" name="Title 2"/>
          <p:cNvSpPr>
            <a:spLocks noGrp="1"/>
          </p:cNvSpPr>
          <p:nvPr>
            <p:ph type="title"/>
          </p:nvPr>
        </p:nvSpPr>
        <p:spPr/>
        <p:txBody>
          <a:bodyPr/>
          <a:lstStyle/>
          <a:p>
            <a:r>
              <a:rPr lang="en-US" dirty="0"/>
              <a:t>Story for an ER Diagram: Student Attendance System</a:t>
            </a:r>
          </a:p>
        </p:txBody>
      </p:sp>
    </p:spTree>
    <p:extLst>
      <p:ext uri="{BB962C8B-B14F-4D97-AF65-F5344CB8AC3E}">
        <p14:creationId xmlns:p14="http://schemas.microsoft.com/office/powerpoint/2010/main" val="10137245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8740" y="557169"/>
            <a:ext cx="11747500" cy="4525962"/>
          </a:xfrm>
        </p:spPr>
        <p:txBody>
          <a:bodyPr/>
          <a:lstStyle/>
          <a:p>
            <a:pPr marL="0" indent="0">
              <a:buNone/>
            </a:pPr>
            <a:r>
              <a:rPr lang="en-US" b="1" dirty="0"/>
              <a:t>Students</a:t>
            </a:r>
            <a:r>
              <a:rPr lang="en-US" dirty="0"/>
              <a:t>:</a:t>
            </a:r>
          </a:p>
          <a:p>
            <a:r>
              <a:rPr lang="en-US" dirty="0"/>
              <a:t>Each student has a unique </a:t>
            </a:r>
            <a:r>
              <a:rPr lang="en-US" b="1" dirty="0"/>
              <a:t>Student ID</a:t>
            </a:r>
            <a:r>
              <a:rPr lang="en-US" dirty="0"/>
              <a:t>, along with attributes like </a:t>
            </a:r>
            <a:r>
              <a:rPr lang="en-US" b="1" dirty="0"/>
              <a:t>name</a:t>
            </a:r>
            <a:r>
              <a:rPr lang="en-US" dirty="0"/>
              <a:t>, </a:t>
            </a:r>
            <a:r>
              <a:rPr lang="en-US" b="1" dirty="0"/>
              <a:t>email</a:t>
            </a:r>
            <a:r>
              <a:rPr lang="en-US" dirty="0"/>
              <a:t>, </a:t>
            </a:r>
            <a:r>
              <a:rPr lang="en-US" b="1" dirty="0"/>
              <a:t>contact number</a:t>
            </a:r>
            <a:r>
              <a:rPr lang="en-US" dirty="0"/>
              <a:t>, and </a:t>
            </a:r>
            <a:r>
              <a:rPr lang="en-US" b="1" dirty="0"/>
              <a:t>batch</a:t>
            </a:r>
            <a:r>
              <a:rPr lang="en-US" dirty="0"/>
              <a:t>.</a:t>
            </a:r>
          </a:p>
          <a:p>
            <a:pPr marL="0" indent="0">
              <a:buNone/>
            </a:pPr>
            <a:r>
              <a:rPr lang="en-US" b="1" dirty="0"/>
              <a:t>Teachers</a:t>
            </a:r>
            <a:r>
              <a:rPr lang="en-US" dirty="0"/>
              <a:t>:</a:t>
            </a:r>
          </a:p>
          <a:p>
            <a:r>
              <a:rPr lang="en-US" dirty="0"/>
              <a:t>Teachers manage classes and maintain attendance. Each teacher has a unique </a:t>
            </a:r>
            <a:r>
              <a:rPr lang="en-US" b="1" dirty="0"/>
              <a:t>Teacher ID</a:t>
            </a:r>
            <a:r>
              <a:rPr lang="en-US" dirty="0"/>
              <a:t>, along with their </a:t>
            </a:r>
            <a:r>
              <a:rPr lang="en-US" b="1" dirty="0"/>
              <a:t>name</a:t>
            </a:r>
            <a:r>
              <a:rPr lang="en-US" dirty="0"/>
              <a:t>, </a:t>
            </a:r>
            <a:r>
              <a:rPr lang="en-US" b="1" dirty="0"/>
              <a:t>email</a:t>
            </a:r>
            <a:r>
              <a:rPr lang="en-US" dirty="0"/>
              <a:t>, and </a:t>
            </a:r>
            <a:r>
              <a:rPr lang="en-US" b="1" dirty="0"/>
              <a:t>department</a:t>
            </a:r>
            <a:r>
              <a:rPr lang="en-US" dirty="0"/>
              <a:t>.</a:t>
            </a:r>
          </a:p>
          <a:p>
            <a:pPr marL="0" indent="0">
              <a:buNone/>
            </a:pPr>
            <a:r>
              <a:rPr lang="en-US" b="1" dirty="0"/>
              <a:t>Courses</a:t>
            </a:r>
            <a:r>
              <a:rPr lang="en-US" dirty="0"/>
              <a:t>:</a:t>
            </a:r>
          </a:p>
          <a:p>
            <a:r>
              <a:rPr lang="en-US" dirty="0"/>
              <a:t>Each course is identified by a </a:t>
            </a:r>
            <a:r>
              <a:rPr lang="en-US" b="1" dirty="0"/>
              <a:t>Course ID</a:t>
            </a:r>
            <a:r>
              <a:rPr lang="en-US" dirty="0"/>
              <a:t> and includes attributes like </a:t>
            </a:r>
            <a:r>
              <a:rPr lang="en-US" b="1" dirty="0"/>
              <a:t>course name</a:t>
            </a:r>
            <a:r>
              <a:rPr lang="en-US" dirty="0"/>
              <a:t>, </a:t>
            </a:r>
            <a:r>
              <a:rPr lang="en-US" b="1" dirty="0"/>
              <a:t>description</a:t>
            </a:r>
            <a:r>
              <a:rPr lang="en-US" dirty="0"/>
              <a:t>, and the </a:t>
            </a:r>
            <a:r>
              <a:rPr lang="en-US" b="1" dirty="0"/>
              <a:t>number of credits</a:t>
            </a:r>
            <a:r>
              <a:rPr lang="en-US" dirty="0"/>
              <a:t>.</a:t>
            </a:r>
          </a:p>
          <a:p>
            <a:r>
              <a:rPr lang="en-US" b="1" dirty="0"/>
              <a:t>Attendance Records</a:t>
            </a:r>
            <a:r>
              <a:rPr lang="en-US" dirty="0"/>
              <a:t>:</a:t>
            </a:r>
          </a:p>
          <a:p>
            <a:r>
              <a:rPr lang="en-US" dirty="0"/>
              <a:t>Attendance is tracked for each student in a specific course on a specific date. The record includes attributes like </a:t>
            </a:r>
            <a:r>
              <a:rPr lang="en-US" b="1" dirty="0"/>
              <a:t>Attendance ID</a:t>
            </a:r>
            <a:r>
              <a:rPr lang="en-US" dirty="0"/>
              <a:t>, </a:t>
            </a:r>
            <a:r>
              <a:rPr lang="en-US" b="1" dirty="0"/>
              <a:t>attendance date</a:t>
            </a:r>
            <a:r>
              <a:rPr lang="en-US" dirty="0"/>
              <a:t>, and </a:t>
            </a:r>
            <a:r>
              <a:rPr lang="en-US" b="1" dirty="0"/>
              <a:t>status</a:t>
            </a:r>
            <a:r>
              <a:rPr lang="en-US" dirty="0"/>
              <a:t> (Present/Absent).</a:t>
            </a:r>
          </a:p>
          <a:p>
            <a:pPr marL="0" indent="0">
              <a:buNone/>
            </a:pPr>
            <a:endParaRPr lang="en-US" dirty="0"/>
          </a:p>
        </p:txBody>
      </p:sp>
      <p:sp>
        <p:nvSpPr>
          <p:cNvPr id="3" name="Title 2"/>
          <p:cNvSpPr>
            <a:spLocks noGrp="1"/>
          </p:cNvSpPr>
          <p:nvPr>
            <p:ph type="title"/>
          </p:nvPr>
        </p:nvSpPr>
        <p:spPr>
          <a:xfrm>
            <a:off x="0" y="-288099"/>
            <a:ext cx="10457373" cy="1143000"/>
          </a:xfrm>
        </p:spPr>
        <p:txBody>
          <a:bodyPr/>
          <a:lstStyle/>
          <a:p>
            <a:r>
              <a:rPr lang="en-US" dirty="0" smtClean="0"/>
              <a:t>Entities</a:t>
            </a:r>
            <a:endParaRPr lang="en-US" dirty="0"/>
          </a:p>
        </p:txBody>
      </p:sp>
    </p:spTree>
    <p:extLst>
      <p:ext uri="{BB962C8B-B14F-4D97-AF65-F5344CB8AC3E}">
        <p14:creationId xmlns:p14="http://schemas.microsoft.com/office/powerpoint/2010/main" val="21856617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Class Schedule</a:t>
            </a:r>
            <a:r>
              <a:rPr lang="en-US" dirty="0"/>
              <a:t>:</a:t>
            </a:r>
          </a:p>
          <a:p>
            <a:r>
              <a:rPr lang="en-US" dirty="0"/>
              <a:t>Each course has a </a:t>
            </a:r>
            <a:r>
              <a:rPr lang="en-US" b="1" dirty="0"/>
              <a:t>class schedule</a:t>
            </a:r>
            <a:r>
              <a:rPr lang="en-US" dirty="0"/>
              <a:t> with attributes such as </a:t>
            </a:r>
            <a:r>
              <a:rPr lang="en-US" b="1" dirty="0"/>
              <a:t>class time</a:t>
            </a:r>
            <a:r>
              <a:rPr lang="en-US" dirty="0"/>
              <a:t>, </a:t>
            </a:r>
            <a:r>
              <a:rPr lang="en-US" b="1" dirty="0"/>
              <a:t>day of the week</a:t>
            </a:r>
            <a:r>
              <a:rPr lang="en-US" dirty="0"/>
              <a:t>, and </a:t>
            </a:r>
            <a:r>
              <a:rPr lang="en-US" b="1" dirty="0"/>
              <a:t>location</a:t>
            </a:r>
            <a:r>
              <a:rPr lang="en-US" dirty="0"/>
              <a:t>.</a:t>
            </a:r>
          </a:p>
          <a:p>
            <a:pPr marL="0" indent="0">
              <a:buNone/>
            </a:pPr>
            <a:endParaRPr lang="en-US" dirty="0"/>
          </a:p>
        </p:txBody>
      </p:sp>
      <p:sp>
        <p:nvSpPr>
          <p:cNvPr id="3" name="Title 2"/>
          <p:cNvSpPr>
            <a:spLocks noGrp="1"/>
          </p:cNvSpPr>
          <p:nvPr>
            <p:ph type="title"/>
          </p:nvPr>
        </p:nvSpPr>
        <p:spPr/>
        <p:txBody>
          <a:bodyPr/>
          <a:lstStyle/>
          <a:p>
            <a:r>
              <a:rPr lang="en-US" dirty="0" smtClean="0"/>
              <a:t>Entities…</a:t>
            </a:r>
            <a:endParaRPr lang="en-US" dirty="0"/>
          </a:p>
        </p:txBody>
      </p:sp>
    </p:spTree>
    <p:extLst>
      <p:ext uri="{BB962C8B-B14F-4D97-AF65-F5344CB8AC3E}">
        <p14:creationId xmlns:p14="http://schemas.microsoft.com/office/powerpoint/2010/main" val="2547460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Relationships:</a:t>
            </a:r>
          </a:p>
          <a:p>
            <a:r>
              <a:rPr lang="en-US" dirty="0"/>
              <a:t>A </a:t>
            </a:r>
            <a:r>
              <a:rPr lang="en-US" b="1" dirty="0"/>
              <a:t>student</a:t>
            </a:r>
            <a:r>
              <a:rPr lang="en-US" dirty="0"/>
              <a:t> can enroll in multiple </a:t>
            </a:r>
            <a:r>
              <a:rPr lang="en-US" b="1" dirty="0"/>
              <a:t>courses</a:t>
            </a:r>
            <a:r>
              <a:rPr lang="en-US" dirty="0"/>
              <a:t>, and a </a:t>
            </a:r>
            <a:r>
              <a:rPr lang="en-US" b="1" dirty="0"/>
              <a:t>course</a:t>
            </a:r>
            <a:r>
              <a:rPr lang="en-US" dirty="0"/>
              <a:t> can have multiple </a:t>
            </a:r>
            <a:r>
              <a:rPr lang="en-US" b="1" dirty="0"/>
              <a:t>students</a:t>
            </a:r>
            <a:r>
              <a:rPr lang="en-US" dirty="0"/>
              <a:t>.</a:t>
            </a:r>
          </a:p>
          <a:p>
            <a:r>
              <a:rPr lang="en-US" dirty="0"/>
              <a:t>A </a:t>
            </a:r>
            <a:r>
              <a:rPr lang="en-US" b="1" dirty="0"/>
              <a:t>teacher</a:t>
            </a:r>
            <a:r>
              <a:rPr lang="en-US" dirty="0"/>
              <a:t> teaches one or more </a:t>
            </a:r>
            <a:r>
              <a:rPr lang="en-US" b="1" dirty="0"/>
              <a:t>courses</a:t>
            </a:r>
            <a:r>
              <a:rPr lang="en-US" dirty="0"/>
              <a:t>, but each </a:t>
            </a:r>
            <a:r>
              <a:rPr lang="en-US" b="1" dirty="0"/>
              <a:t>course</a:t>
            </a:r>
            <a:r>
              <a:rPr lang="en-US" dirty="0"/>
              <a:t> is taught by only one </a:t>
            </a:r>
            <a:r>
              <a:rPr lang="en-US" b="1" dirty="0"/>
              <a:t>teacher</a:t>
            </a:r>
            <a:r>
              <a:rPr lang="en-US" dirty="0"/>
              <a:t>.</a:t>
            </a:r>
          </a:p>
          <a:p>
            <a:r>
              <a:rPr lang="en-US" dirty="0"/>
              <a:t>Each </a:t>
            </a:r>
            <a:r>
              <a:rPr lang="en-US" b="1" dirty="0"/>
              <a:t>attendance record</a:t>
            </a:r>
            <a:r>
              <a:rPr lang="en-US" dirty="0"/>
              <a:t> links a specific </a:t>
            </a:r>
            <a:r>
              <a:rPr lang="en-US" b="1" dirty="0"/>
              <a:t>student</a:t>
            </a:r>
            <a:r>
              <a:rPr lang="en-US" dirty="0"/>
              <a:t> to a specific </a:t>
            </a:r>
            <a:r>
              <a:rPr lang="en-US" b="1" dirty="0"/>
              <a:t>course</a:t>
            </a:r>
            <a:r>
              <a:rPr lang="en-US" dirty="0"/>
              <a:t> for a given date.</a:t>
            </a:r>
          </a:p>
          <a:p>
            <a:r>
              <a:rPr lang="en-US" dirty="0"/>
              <a:t>A </a:t>
            </a:r>
            <a:r>
              <a:rPr lang="en-US" b="1" dirty="0"/>
              <a:t>class schedule</a:t>
            </a:r>
            <a:r>
              <a:rPr lang="en-US" dirty="0"/>
              <a:t> is associated with each </a:t>
            </a:r>
            <a:r>
              <a:rPr lang="en-US" b="1" dirty="0"/>
              <a:t>course</a:t>
            </a:r>
            <a:r>
              <a:rPr lang="en-US" dirty="0"/>
              <a:t> to indicate when and where classes are held</a:t>
            </a:r>
          </a:p>
          <a:p>
            <a:pPr marL="0" indent="0">
              <a:buNone/>
            </a:pP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17412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4"/>
          <p:cNvSpPr>
            <a:spLocks noGrp="1" noChangeArrowheads="1"/>
          </p:cNvSpPr>
          <p:nvPr>
            <p:ph type="title"/>
          </p:nvPr>
        </p:nvSpPr>
        <p:spPr>
          <a:xfrm>
            <a:off x="2209800" y="457200"/>
            <a:ext cx="7772400" cy="1143000"/>
          </a:xfrm>
        </p:spPr>
        <p:txBody>
          <a:bodyPr/>
          <a:lstStyle/>
          <a:p>
            <a:r>
              <a:rPr lang="en-US"/>
              <a:t>In this chapter, you will learn:</a:t>
            </a:r>
          </a:p>
        </p:txBody>
      </p:sp>
      <p:sp>
        <p:nvSpPr>
          <p:cNvPr id="76805" name="Rectangle 5"/>
          <p:cNvSpPr>
            <a:spLocks noGrp="1" noChangeArrowheads="1"/>
          </p:cNvSpPr>
          <p:nvPr>
            <p:ph idx="1"/>
          </p:nvPr>
        </p:nvSpPr>
        <p:spPr>
          <a:xfrm>
            <a:off x="2209800" y="1676400"/>
            <a:ext cx="7772400" cy="4114800"/>
          </a:xfrm>
        </p:spPr>
        <p:txBody>
          <a:bodyPr>
            <a:normAutofit/>
          </a:bodyPr>
          <a:lstStyle/>
          <a:p>
            <a:r>
              <a:rPr lang="en-US" dirty="0"/>
              <a:t>Why data models are important</a:t>
            </a:r>
          </a:p>
          <a:p>
            <a:r>
              <a:rPr lang="en-US" dirty="0"/>
              <a:t>About the basic data-modeling building blocks</a:t>
            </a:r>
          </a:p>
          <a:p>
            <a:r>
              <a:rPr lang="en-US" dirty="0"/>
              <a:t>What business rules are and how they influence database design</a:t>
            </a:r>
          </a:p>
          <a:p>
            <a:r>
              <a:rPr lang="en-US" dirty="0"/>
              <a:t>How the major data models evolved</a:t>
            </a:r>
          </a:p>
        </p:txBody>
      </p:sp>
    </p:spTree>
    <p:extLst>
      <p:ext uri="{BB962C8B-B14F-4D97-AF65-F5344CB8AC3E}">
        <p14:creationId xmlns:p14="http://schemas.microsoft.com/office/powerpoint/2010/main" val="1356942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3600" dirty="0"/>
              <a:t>John, a computer science student, is enrolled in courses like "Database Management" and "Operating Systems," taught by Prof. Smith. Each week, John attends these classes according to the defined schedule. The system tracks whether John attended each class and stores the information for reporting and analysis.</a:t>
            </a:r>
          </a:p>
          <a:p>
            <a:pPr marL="0" indent="0">
              <a:buNone/>
            </a:pPr>
            <a:endParaRPr lang="en-US" sz="3600" dirty="0"/>
          </a:p>
        </p:txBody>
      </p:sp>
      <p:sp>
        <p:nvSpPr>
          <p:cNvPr id="3" name="Title 2"/>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9837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a bustling city, there is a bank named </a:t>
            </a:r>
            <a:r>
              <a:rPr lang="en-US" b="1" dirty="0"/>
              <a:t>Global Trust Bank</a:t>
            </a:r>
            <a:r>
              <a:rPr lang="en-US" dirty="0"/>
              <a:t>. The bank serves thousands of </a:t>
            </a:r>
            <a:r>
              <a:rPr lang="en-US" b="1" dirty="0"/>
              <a:t>customers</a:t>
            </a:r>
            <a:r>
              <a:rPr lang="en-US" dirty="0"/>
              <a:t> who visit various </a:t>
            </a:r>
            <a:r>
              <a:rPr lang="en-US" b="1" dirty="0"/>
              <a:t>branches</a:t>
            </a:r>
            <a:r>
              <a:rPr lang="en-US" dirty="0"/>
              <a:t> spread across the country. Each </a:t>
            </a:r>
            <a:r>
              <a:rPr lang="en-US" b="1" dirty="0"/>
              <a:t>branch</a:t>
            </a:r>
            <a:r>
              <a:rPr lang="en-US" dirty="0"/>
              <a:t> is identified by a unique Branch ID and managed by a </a:t>
            </a:r>
            <a:r>
              <a:rPr lang="en-US" b="1" dirty="0"/>
              <a:t>branch manager</a:t>
            </a:r>
            <a:r>
              <a:rPr lang="en-US" dirty="0"/>
              <a:t>, and it maintains records like the branch name, address, and contact details. Every branch employs several </a:t>
            </a:r>
            <a:r>
              <a:rPr lang="en-US" b="1" dirty="0"/>
              <a:t>employees</a:t>
            </a:r>
            <a:r>
              <a:rPr lang="en-US" dirty="0"/>
              <a:t> who assist customers with their banking needs, from opening accounts to approving loans.</a:t>
            </a:r>
          </a:p>
          <a:p>
            <a:r>
              <a:rPr lang="en-US" dirty="0"/>
              <a:t>Each </a:t>
            </a:r>
            <a:r>
              <a:rPr lang="en-US" b="1" dirty="0"/>
              <a:t>customer</a:t>
            </a:r>
            <a:r>
              <a:rPr lang="en-US" dirty="0"/>
              <a:t> is uniquely identified by a Customer ID. Customers provide personal details such as their name, contact information, and address when they register. A </a:t>
            </a:r>
            <a:r>
              <a:rPr lang="en-US" b="1" dirty="0"/>
              <a:t>customer</a:t>
            </a:r>
            <a:r>
              <a:rPr lang="en-US" dirty="0"/>
              <a:t> can open one or more </a:t>
            </a:r>
            <a:r>
              <a:rPr lang="en-US" b="1" dirty="0"/>
              <a:t>accounts</a:t>
            </a:r>
            <a:r>
              <a:rPr lang="en-US" dirty="0"/>
              <a:t> at the bank, such as savings accounts, checking accounts, or fixed deposits. Each account is assigned an </a:t>
            </a:r>
            <a:r>
              <a:rPr lang="en-US" b="1" dirty="0"/>
              <a:t>account number</a:t>
            </a:r>
            <a:r>
              <a:rPr lang="en-US" dirty="0"/>
              <a:t>, and details like account type and balance are recorded</a:t>
            </a:r>
            <a:r>
              <a:rPr lang="en-US" dirty="0" smtClean="0"/>
              <a:t>.</a:t>
            </a:r>
            <a:endParaRPr lang="en-US" dirty="0"/>
          </a:p>
        </p:txBody>
      </p:sp>
      <p:sp>
        <p:nvSpPr>
          <p:cNvPr id="3" name="Title 2"/>
          <p:cNvSpPr>
            <a:spLocks noGrp="1"/>
          </p:cNvSpPr>
          <p:nvPr>
            <p:ph type="title"/>
          </p:nvPr>
        </p:nvSpPr>
        <p:spPr/>
        <p:txBody>
          <a:bodyPr/>
          <a:lstStyle/>
          <a:p>
            <a:r>
              <a:rPr lang="en-US" dirty="0"/>
              <a:t>Banking System ER Model</a:t>
            </a:r>
          </a:p>
        </p:txBody>
      </p:sp>
    </p:spTree>
    <p:extLst>
      <p:ext uri="{BB962C8B-B14F-4D97-AF65-F5344CB8AC3E}">
        <p14:creationId xmlns:p14="http://schemas.microsoft.com/office/powerpoint/2010/main" val="1282828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Transactions happen daily at the bank. These </a:t>
            </a:r>
            <a:r>
              <a:rPr lang="en-US" b="1" dirty="0"/>
              <a:t>transactions</a:t>
            </a:r>
            <a:r>
              <a:rPr lang="en-US" dirty="0"/>
              <a:t> are associated with specific accounts, detailing the date, type (withdrawal, deposit, or transfer), and amount involved. A single </a:t>
            </a:r>
            <a:r>
              <a:rPr lang="en-US" b="1" dirty="0"/>
              <a:t>account</a:t>
            </a:r>
            <a:r>
              <a:rPr lang="en-US" dirty="0"/>
              <a:t> can have numerous transactions, but each transaction belongs to only one account.</a:t>
            </a:r>
          </a:p>
          <a:p>
            <a:r>
              <a:rPr lang="en-US" dirty="0"/>
              <a:t>The bank also offers various </a:t>
            </a:r>
            <a:r>
              <a:rPr lang="en-US" b="1" dirty="0"/>
              <a:t>loan services</a:t>
            </a:r>
            <a:r>
              <a:rPr lang="en-US" dirty="0"/>
              <a:t>, including personal loans, home loans, and car loans. A </a:t>
            </a:r>
            <a:r>
              <a:rPr lang="en-US" b="1" dirty="0"/>
              <a:t>loan</a:t>
            </a:r>
            <a:r>
              <a:rPr lang="en-US" dirty="0"/>
              <a:t> is uniquely identified by a Loan ID and has attributes like loan type, amount, interest rate, and repayment schedule. Customers apply for loans, and once approved, the loan details are linked to their accounts. While a customer can take multiple loans, each loan is associated with only one customer.</a:t>
            </a:r>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Scenario..</a:t>
            </a:r>
            <a:endParaRPr lang="en-US" dirty="0"/>
          </a:p>
        </p:txBody>
      </p:sp>
    </p:spTree>
    <p:extLst>
      <p:ext uri="{BB962C8B-B14F-4D97-AF65-F5344CB8AC3E}">
        <p14:creationId xmlns:p14="http://schemas.microsoft.com/office/powerpoint/2010/main" val="274734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a:t>
            </a:r>
            <a:r>
              <a:rPr lang="en-US" b="1" dirty="0"/>
              <a:t>branches</a:t>
            </a:r>
            <a:r>
              <a:rPr lang="en-US" dirty="0"/>
              <a:t> also play a role in loan approvals. Each branch manages several loans, ensuring that proper records are maintained. Furthermore, employees are assigned to specific branches, but they may assist customers across multiple locations.</a:t>
            </a:r>
          </a:p>
          <a:p>
            <a:r>
              <a:rPr lang="en-US" dirty="0"/>
              <a:t>Lastly, the </a:t>
            </a:r>
            <a:r>
              <a:rPr lang="en-US" b="1" dirty="0"/>
              <a:t>customers</a:t>
            </a:r>
            <a:r>
              <a:rPr lang="en-US" dirty="0"/>
              <a:t> are the heart of the system. They interact with employees for queries or assistance, ensuring smooth banking operations. The relationships between these entities — customers, accounts, transactions, loans, branches, and employees — form the backbone of the bank's operations, ensuring seamless financial services to all.</a:t>
            </a:r>
          </a:p>
          <a:p>
            <a:pPr marL="0" indent="0">
              <a:buNone/>
            </a:pPr>
            <a:endParaRPr lang="en-US" dirty="0"/>
          </a:p>
        </p:txBody>
      </p:sp>
      <p:sp>
        <p:nvSpPr>
          <p:cNvPr id="3" name="Title 2"/>
          <p:cNvSpPr>
            <a:spLocks noGrp="1"/>
          </p:cNvSpPr>
          <p:nvPr>
            <p:ph type="title"/>
          </p:nvPr>
        </p:nvSpPr>
        <p:spPr/>
        <p:txBody>
          <a:bodyPr/>
          <a:lstStyle/>
          <a:p>
            <a:r>
              <a:rPr lang="en-US" dirty="0" smtClean="0"/>
              <a:t>Scenario..</a:t>
            </a:r>
            <a:endParaRPr lang="en-US" dirty="0"/>
          </a:p>
        </p:txBody>
      </p:sp>
    </p:spTree>
    <p:extLst>
      <p:ext uri="{BB962C8B-B14F-4D97-AF65-F5344CB8AC3E}">
        <p14:creationId xmlns:p14="http://schemas.microsoft.com/office/powerpoint/2010/main" val="1381991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Customer</a:t>
            </a:r>
            <a:endParaRPr lang="en-US" dirty="0"/>
          </a:p>
          <a:p>
            <a:r>
              <a:rPr lang="en-US" b="1" dirty="0"/>
              <a:t>Attributes</a:t>
            </a:r>
            <a:r>
              <a:rPr lang="en-US" dirty="0"/>
              <a:t>: Customer ID (primary key), Name, Address, Contact Number, Email, Date of Birth.</a:t>
            </a:r>
          </a:p>
          <a:p>
            <a:pPr marL="0" indent="0">
              <a:buNone/>
            </a:pPr>
            <a:r>
              <a:rPr lang="en-US" b="1" dirty="0"/>
              <a:t>Branch</a:t>
            </a:r>
            <a:endParaRPr lang="en-US" dirty="0"/>
          </a:p>
          <a:p>
            <a:r>
              <a:rPr lang="en-US" b="1" dirty="0"/>
              <a:t>Attributes</a:t>
            </a:r>
            <a:r>
              <a:rPr lang="en-US" dirty="0"/>
              <a:t>: Branch ID (primary key), Branch Name, Location, Contact Number, Manager Name.</a:t>
            </a:r>
          </a:p>
          <a:p>
            <a:pPr marL="0" indent="0">
              <a:buNone/>
            </a:pPr>
            <a:r>
              <a:rPr lang="en-US" b="1" dirty="0"/>
              <a:t>Account</a:t>
            </a:r>
            <a:endParaRPr lang="en-US" dirty="0"/>
          </a:p>
          <a:p>
            <a:r>
              <a:rPr lang="en-US" b="1" dirty="0"/>
              <a:t>Attributes</a:t>
            </a:r>
            <a:r>
              <a:rPr lang="en-US" dirty="0"/>
              <a:t>: Account Number (primary key), Account Type (e.g., Savings, Checking), Balance, Date Created</a:t>
            </a:r>
            <a:r>
              <a:rPr lang="en-US" dirty="0" smtClean="0"/>
              <a:t>.</a:t>
            </a:r>
            <a:endParaRPr lang="en-US" dirty="0"/>
          </a:p>
        </p:txBody>
      </p:sp>
      <p:sp>
        <p:nvSpPr>
          <p:cNvPr id="3" name="Title 2"/>
          <p:cNvSpPr>
            <a:spLocks noGrp="1"/>
          </p:cNvSpPr>
          <p:nvPr>
            <p:ph type="title"/>
          </p:nvPr>
        </p:nvSpPr>
        <p:spPr/>
        <p:txBody>
          <a:bodyPr/>
          <a:lstStyle/>
          <a:p>
            <a:r>
              <a:rPr lang="en-US" dirty="0" smtClean="0"/>
              <a:t>Entities</a:t>
            </a:r>
            <a:endParaRPr lang="en-US" dirty="0"/>
          </a:p>
        </p:txBody>
      </p:sp>
    </p:spTree>
    <p:extLst>
      <p:ext uri="{BB962C8B-B14F-4D97-AF65-F5344CB8AC3E}">
        <p14:creationId xmlns:p14="http://schemas.microsoft.com/office/powerpoint/2010/main" val="1890988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Transaction</a:t>
            </a:r>
            <a:endParaRPr lang="en-US" dirty="0"/>
          </a:p>
          <a:p>
            <a:r>
              <a:rPr lang="en-US" b="1" dirty="0"/>
              <a:t>Attributes</a:t>
            </a:r>
            <a:r>
              <a:rPr lang="en-US" dirty="0"/>
              <a:t>: Transaction ID (primary key), Transaction Type (e.g., Deposit, Withdrawal), Date, Amount.</a:t>
            </a:r>
          </a:p>
          <a:p>
            <a:pPr marL="0" indent="0">
              <a:buNone/>
            </a:pPr>
            <a:r>
              <a:rPr lang="en-US" b="1" dirty="0"/>
              <a:t>Loan</a:t>
            </a:r>
            <a:endParaRPr lang="en-US" dirty="0"/>
          </a:p>
          <a:p>
            <a:r>
              <a:rPr lang="en-US" b="1" dirty="0"/>
              <a:t>Attributes</a:t>
            </a:r>
            <a:r>
              <a:rPr lang="en-US" dirty="0"/>
              <a:t>: Loan ID (primary key), Loan Type (e.g., Personal, Home, Car), Amount, Interest Rate, Repayment Schedule.</a:t>
            </a:r>
          </a:p>
          <a:p>
            <a:pPr marL="0" indent="0">
              <a:buNone/>
            </a:pPr>
            <a:r>
              <a:rPr lang="en-US" b="1" dirty="0"/>
              <a:t>Employee</a:t>
            </a:r>
            <a:endParaRPr lang="en-US" dirty="0"/>
          </a:p>
          <a:p>
            <a:r>
              <a:rPr lang="en-US" b="1" dirty="0"/>
              <a:t>Attributes</a:t>
            </a:r>
            <a:r>
              <a:rPr lang="en-US" dirty="0"/>
              <a:t>: Employee ID (primary key), Name, Role, Contact Number, Assigned Branch.</a:t>
            </a:r>
          </a:p>
          <a:p>
            <a:pPr marL="0" indent="0">
              <a:buNone/>
            </a:pPr>
            <a:endParaRPr lang="en-US" dirty="0"/>
          </a:p>
        </p:txBody>
      </p:sp>
      <p:sp>
        <p:nvSpPr>
          <p:cNvPr id="3" name="Title 2"/>
          <p:cNvSpPr>
            <a:spLocks noGrp="1"/>
          </p:cNvSpPr>
          <p:nvPr>
            <p:ph type="title"/>
          </p:nvPr>
        </p:nvSpPr>
        <p:spPr/>
        <p:txBody>
          <a:bodyPr/>
          <a:lstStyle/>
          <a:p>
            <a:r>
              <a:rPr lang="en-US" dirty="0" smtClean="0"/>
              <a:t>Entities..</a:t>
            </a:r>
            <a:endParaRPr lang="en-US" dirty="0"/>
          </a:p>
        </p:txBody>
      </p:sp>
    </p:spTree>
    <p:extLst>
      <p:ext uri="{BB962C8B-B14F-4D97-AF65-F5344CB8AC3E}">
        <p14:creationId xmlns:p14="http://schemas.microsoft.com/office/powerpoint/2010/main" val="76337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Customer ↔ Account</a:t>
            </a:r>
            <a:endParaRPr lang="en-US" dirty="0"/>
          </a:p>
          <a:p>
            <a:r>
              <a:rPr lang="en-US" b="1" dirty="0"/>
              <a:t>Relationship</a:t>
            </a:r>
            <a:r>
              <a:rPr lang="en-US" dirty="0"/>
              <a:t>: A customer can have multiple accounts (1:N), but each account belongs to only one customer.</a:t>
            </a:r>
          </a:p>
          <a:p>
            <a:pPr marL="0" indent="0">
              <a:buNone/>
            </a:pPr>
            <a:r>
              <a:rPr lang="en-US" b="1" dirty="0"/>
              <a:t>Account ↔ Transaction</a:t>
            </a:r>
            <a:endParaRPr lang="en-US" dirty="0"/>
          </a:p>
          <a:p>
            <a:r>
              <a:rPr lang="en-US" b="1" dirty="0"/>
              <a:t>Relationship</a:t>
            </a:r>
            <a:r>
              <a:rPr lang="en-US" dirty="0"/>
              <a:t>: An account can have multiple transactions (1:N), but each transaction is associated with one account.</a:t>
            </a:r>
          </a:p>
          <a:p>
            <a:pPr marL="0" indent="0">
              <a:buNone/>
            </a:pPr>
            <a:r>
              <a:rPr lang="en-US" b="1" dirty="0"/>
              <a:t>Customer ↔ Loan</a:t>
            </a:r>
            <a:endParaRPr lang="en-US" dirty="0"/>
          </a:p>
          <a:p>
            <a:r>
              <a:rPr lang="en-US" b="1" dirty="0"/>
              <a:t>Relationship</a:t>
            </a:r>
            <a:r>
              <a:rPr lang="en-US" dirty="0"/>
              <a:t>: A customer can take multiple loans (1:N), but each loan is linked to one customer.</a:t>
            </a:r>
          </a:p>
          <a:p>
            <a:pPr marL="0" indent="0">
              <a:buNone/>
            </a:pPr>
            <a:endParaRPr lang="en-US" dirty="0"/>
          </a:p>
        </p:txBody>
      </p:sp>
      <p:sp>
        <p:nvSpPr>
          <p:cNvPr id="3" name="Title 2"/>
          <p:cNvSpPr>
            <a:spLocks noGrp="1"/>
          </p:cNvSpPr>
          <p:nvPr>
            <p:ph type="title"/>
          </p:nvPr>
        </p:nvSpPr>
        <p:spPr/>
        <p:txBody>
          <a:bodyPr/>
          <a:lstStyle/>
          <a:p>
            <a:r>
              <a:rPr lang="en-US" dirty="0" smtClean="0"/>
              <a:t>Relationship ..</a:t>
            </a:r>
            <a:endParaRPr lang="en-US" dirty="0"/>
          </a:p>
        </p:txBody>
      </p:sp>
    </p:spTree>
    <p:extLst>
      <p:ext uri="{BB962C8B-B14F-4D97-AF65-F5344CB8AC3E}">
        <p14:creationId xmlns:p14="http://schemas.microsoft.com/office/powerpoint/2010/main" val="596600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422" y="1033158"/>
            <a:ext cx="11747500" cy="4525962"/>
          </a:xfrm>
        </p:spPr>
        <p:txBody>
          <a:bodyPr/>
          <a:lstStyle/>
          <a:p>
            <a:pPr marL="0" indent="0">
              <a:buNone/>
            </a:pPr>
            <a:r>
              <a:rPr lang="en-US" b="1" dirty="0"/>
              <a:t>Branch ↔ Account</a:t>
            </a:r>
            <a:endParaRPr lang="en-US" dirty="0"/>
          </a:p>
          <a:p>
            <a:r>
              <a:rPr lang="en-US" b="1" dirty="0"/>
              <a:t>Relationship</a:t>
            </a:r>
            <a:r>
              <a:rPr lang="en-US" dirty="0"/>
              <a:t>: A branch can manage multiple accounts (1:N), but each account is associated with one branch.</a:t>
            </a:r>
          </a:p>
          <a:p>
            <a:pPr marL="0" indent="0">
              <a:buNone/>
            </a:pPr>
            <a:r>
              <a:rPr lang="en-US" b="1" dirty="0"/>
              <a:t>Branch ↔ Loan</a:t>
            </a:r>
            <a:endParaRPr lang="en-US" dirty="0"/>
          </a:p>
          <a:p>
            <a:r>
              <a:rPr lang="en-US" b="1" dirty="0"/>
              <a:t>Relationship</a:t>
            </a:r>
            <a:r>
              <a:rPr lang="en-US" dirty="0"/>
              <a:t>: A branch can approve multiple loans (1:N), but each loan is managed by one branch.</a:t>
            </a:r>
          </a:p>
          <a:p>
            <a:pPr marL="0" indent="0">
              <a:buNone/>
            </a:pPr>
            <a:r>
              <a:rPr lang="en-US" b="1" dirty="0"/>
              <a:t>Branch ↔ Employee</a:t>
            </a:r>
            <a:endParaRPr lang="en-US" dirty="0"/>
          </a:p>
          <a:p>
            <a:r>
              <a:rPr lang="en-US" b="1" dirty="0"/>
              <a:t>Relationship</a:t>
            </a:r>
            <a:r>
              <a:rPr lang="en-US" dirty="0"/>
              <a:t>: A branch employs multiple employees (1:N), but each employee works in one branch.</a:t>
            </a:r>
          </a:p>
          <a:p>
            <a:pPr marL="0" indent="0">
              <a:buNone/>
            </a:pPr>
            <a:r>
              <a:rPr lang="en-US" b="1" dirty="0"/>
              <a:t>Employee ↔ Customer</a:t>
            </a:r>
            <a:endParaRPr lang="en-US" dirty="0"/>
          </a:p>
          <a:p>
            <a:r>
              <a:rPr lang="en-US" b="1" dirty="0"/>
              <a:t>Relationship</a:t>
            </a:r>
            <a:r>
              <a:rPr lang="en-US" dirty="0"/>
              <a:t>: An employee assists multiple customers (1:N), and a customer may interact with multiple employees (M:N).</a:t>
            </a:r>
          </a:p>
          <a:p>
            <a:pPr marL="0" indent="0">
              <a:buNone/>
            </a:pPr>
            <a:endParaRPr lang="en-US" dirty="0"/>
          </a:p>
        </p:txBody>
      </p:sp>
      <p:sp>
        <p:nvSpPr>
          <p:cNvPr id="3" name="Title 2"/>
          <p:cNvSpPr>
            <a:spLocks noGrp="1"/>
          </p:cNvSpPr>
          <p:nvPr>
            <p:ph type="title"/>
          </p:nvPr>
        </p:nvSpPr>
        <p:spPr>
          <a:xfrm>
            <a:off x="295352" y="274638"/>
            <a:ext cx="10457373" cy="915335"/>
          </a:xfrm>
        </p:spPr>
        <p:txBody>
          <a:bodyPr/>
          <a:lstStyle/>
          <a:p>
            <a:r>
              <a:rPr lang="en-US" dirty="0" smtClean="0"/>
              <a:t>Relationship cont..</a:t>
            </a:r>
            <a:endParaRPr lang="en-US" dirty="0"/>
          </a:p>
        </p:txBody>
      </p:sp>
    </p:spTree>
    <p:extLst>
      <p:ext uri="{BB962C8B-B14F-4D97-AF65-F5344CB8AC3E}">
        <p14:creationId xmlns:p14="http://schemas.microsoft.com/office/powerpoint/2010/main" val="3858216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3200" b="1" dirty="0" smtClean="0"/>
              <a:t>Entities</a:t>
            </a:r>
            <a:r>
              <a:rPr lang="en-US" sz="3200" dirty="0"/>
              <a:t>: Customer, Branch, Account, Transaction, Loan, Employee.</a:t>
            </a:r>
          </a:p>
          <a:p>
            <a:r>
              <a:rPr lang="en-US" sz="3200" b="1" dirty="0"/>
              <a:t>Attributes</a:t>
            </a:r>
            <a:r>
              <a:rPr lang="en-US" sz="3200" dirty="0"/>
              <a:t>: Each entity has its own set of descriptive attributes, as listed above.</a:t>
            </a:r>
          </a:p>
          <a:p>
            <a:r>
              <a:rPr lang="en-US" sz="3200" b="1" dirty="0"/>
              <a:t>Relationships</a:t>
            </a:r>
            <a:r>
              <a:rPr lang="en-US" sz="3200" dirty="0"/>
              <a:t>: The story defines key interactions like 1:N and M:N relationships between entities.</a:t>
            </a:r>
          </a:p>
          <a:p>
            <a:pPr marL="0" indent="0">
              <a:buNone/>
            </a:pPr>
            <a:endParaRPr lang="en-US" sz="3200" dirty="0"/>
          </a:p>
        </p:txBody>
      </p:sp>
      <p:sp>
        <p:nvSpPr>
          <p:cNvPr id="3" name="Title 2"/>
          <p:cNvSpPr>
            <a:spLocks noGrp="1"/>
          </p:cNvSpPr>
          <p:nvPr>
            <p:ph type="title"/>
          </p:nvPr>
        </p:nvSpPr>
        <p:spPr>
          <a:xfrm>
            <a:off x="307878" y="487580"/>
            <a:ext cx="10457373" cy="1003017"/>
          </a:xfrm>
        </p:spPr>
        <p:txBody>
          <a:bodyPr/>
          <a:lstStyle/>
          <a:p>
            <a:r>
              <a:rPr lang="en-US" sz="4000" dirty="0"/>
              <a:t>Summary:</a:t>
            </a:r>
            <a:br>
              <a:rPr lang="en-US" sz="4000" dirty="0"/>
            </a:br>
            <a:endParaRPr lang="en-US" sz="4000" dirty="0"/>
          </a:p>
        </p:txBody>
      </p:sp>
    </p:spTree>
    <p:extLst>
      <p:ext uri="{BB962C8B-B14F-4D97-AF65-F5344CB8AC3E}">
        <p14:creationId xmlns:p14="http://schemas.microsoft.com/office/powerpoint/2010/main" val="1970494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2209800" y="457200"/>
            <a:ext cx="7772400" cy="1143000"/>
          </a:xfrm>
        </p:spPr>
        <p:txBody>
          <a:bodyPr>
            <a:normAutofit/>
          </a:bodyPr>
          <a:lstStyle/>
          <a:p>
            <a:r>
              <a:rPr lang="en-US"/>
              <a:t>The Entity Relationship Model (continued)</a:t>
            </a:r>
          </a:p>
        </p:txBody>
      </p:sp>
      <p:pic>
        <p:nvPicPr>
          <p:cNvPr id="116747" name="Picture 11" descr="Fig02-0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209800" y="1524000"/>
            <a:ext cx="7620000" cy="45720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750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4"/>
          <p:cNvSpPr>
            <a:spLocks noGrp="1" noChangeArrowheads="1"/>
          </p:cNvSpPr>
          <p:nvPr>
            <p:ph type="title"/>
          </p:nvPr>
        </p:nvSpPr>
        <p:spPr/>
        <p:txBody>
          <a:bodyPr/>
          <a:lstStyle/>
          <a:p>
            <a:r>
              <a:rPr lang="en-US" dirty="0"/>
              <a:t>The Importance of Data Models</a:t>
            </a:r>
          </a:p>
        </p:txBody>
      </p:sp>
      <p:sp>
        <p:nvSpPr>
          <p:cNvPr id="77829" name="Rectangle 5"/>
          <p:cNvSpPr>
            <a:spLocks noGrp="1" noChangeArrowheads="1"/>
          </p:cNvSpPr>
          <p:nvPr>
            <p:ph idx="1"/>
          </p:nvPr>
        </p:nvSpPr>
        <p:spPr/>
        <p:txBody>
          <a:bodyPr/>
          <a:lstStyle/>
          <a:p>
            <a:r>
              <a:rPr lang="en-US" dirty="0"/>
              <a:t>Data models </a:t>
            </a:r>
            <a:r>
              <a:rPr lang="en-US" dirty="0" smtClean="0"/>
              <a:t>(representation of data)</a:t>
            </a:r>
            <a:endParaRPr lang="en-US" dirty="0"/>
          </a:p>
          <a:p>
            <a:pPr lvl="1"/>
            <a:r>
              <a:rPr lang="en-US" dirty="0"/>
              <a:t>Relatively simple representations, usually graphical, of complex real-world data structures</a:t>
            </a:r>
          </a:p>
          <a:p>
            <a:pPr lvl="1"/>
            <a:r>
              <a:rPr lang="en-US" dirty="0"/>
              <a:t>Facilitate interaction among the designer, the applications programmer, and the end </a:t>
            </a:r>
            <a:r>
              <a:rPr lang="en-US" dirty="0" smtClean="0"/>
              <a:t>user</a:t>
            </a:r>
          </a:p>
          <a:p>
            <a:pPr lvl="1"/>
            <a:r>
              <a:rPr lang="en-US" dirty="0"/>
              <a:t>A data model is a structured </a:t>
            </a:r>
            <a:r>
              <a:rPr lang="en-US" dirty="0">
                <a:solidFill>
                  <a:srgbClr val="FF0000"/>
                </a:solidFill>
              </a:rPr>
              <a:t>framework for organizing and defining data elements and their relationship</a:t>
            </a:r>
            <a:r>
              <a:rPr lang="en-US" dirty="0"/>
              <a:t>s, used to </a:t>
            </a:r>
            <a:r>
              <a:rPr lang="en-US" dirty="0" smtClean="0"/>
              <a:t>support </a:t>
            </a:r>
            <a:r>
              <a:rPr lang="en-US" dirty="0"/>
              <a:t>data storage, retrieval, and management within a system</a:t>
            </a:r>
            <a:r>
              <a:rPr lang="en-US" dirty="0" smtClean="0"/>
              <a:t>.</a:t>
            </a:r>
          </a:p>
          <a:p>
            <a:pPr lvl="1"/>
            <a:r>
              <a:rPr lang="en-US" dirty="0"/>
              <a:t>An example of a data model is the </a:t>
            </a:r>
            <a:r>
              <a:rPr lang="en-US" b="1" dirty="0">
                <a:solidFill>
                  <a:srgbClr val="FF0000"/>
                </a:solidFill>
              </a:rPr>
              <a:t>relational model</a:t>
            </a:r>
            <a:r>
              <a:rPr lang="en-US" dirty="0">
                <a:solidFill>
                  <a:srgbClr val="FF0000"/>
                </a:solidFill>
              </a:rPr>
              <a:t> </a:t>
            </a:r>
            <a:r>
              <a:rPr lang="en-US" dirty="0"/>
              <a:t>used in databases like MySQL. In this model, data </a:t>
            </a:r>
            <a:r>
              <a:rPr lang="en-US" dirty="0">
                <a:solidFill>
                  <a:srgbClr val="FF0000"/>
                </a:solidFill>
              </a:rPr>
              <a:t>is organized into tables </a:t>
            </a:r>
            <a:r>
              <a:rPr lang="en-US" dirty="0"/>
              <a:t>(</a:t>
            </a:r>
            <a:r>
              <a:rPr lang="en-US" b="1" dirty="0">
                <a:solidFill>
                  <a:schemeClr val="accent6">
                    <a:lumMod val="75000"/>
                    <a:lumOff val="25000"/>
                  </a:schemeClr>
                </a:solidFill>
              </a:rPr>
              <a:t>relations</a:t>
            </a:r>
            <a:r>
              <a:rPr lang="en-US" dirty="0"/>
              <a:t>) with </a:t>
            </a:r>
            <a:r>
              <a:rPr lang="en-US" dirty="0">
                <a:solidFill>
                  <a:schemeClr val="accent6">
                    <a:lumMod val="75000"/>
                    <a:lumOff val="25000"/>
                  </a:schemeClr>
                </a:solidFill>
              </a:rPr>
              <a:t>rows and columns</a:t>
            </a:r>
            <a:r>
              <a:rPr lang="en-US" dirty="0"/>
              <a:t>, where each table represents </a:t>
            </a:r>
            <a:r>
              <a:rPr lang="en-US" dirty="0">
                <a:solidFill>
                  <a:schemeClr val="accent6">
                    <a:lumMod val="75000"/>
                    <a:lumOff val="25000"/>
                  </a:schemeClr>
                </a:solidFill>
              </a:rPr>
              <a:t>an entity </a:t>
            </a:r>
            <a:r>
              <a:rPr lang="en-US" dirty="0"/>
              <a:t>(e.g., "</a:t>
            </a:r>
            <a:r>
              <a:rPr lang="en-US" dirty="0">
                <a:solidFill>
                  <a:schemeClr val="accent2"/>
                </a:solidFill>
              </a:rPr>
              <a:t>Customers</a:t>
            </a:r>
            <a:r>
              <a:rPr lang="en-US" dirty="0"/>
              <a:t>") and columns define attributes (e.g., "</a:t>
            </a:r>
            <a:r>
              <a:rPr lang="en-US" dirty="0" err="1"/>
              <a:t>CustomerID</a:t>
            </a:r>
            <a:r>
              <a:rPr lang="en-US" dirty="0"/>
              <a:t>," "Name," "Email"). Relationships between tables are established using keys, like primary and foreign keys, to connect related data across tables.</a:t>
            </a:r>
          </a:p>
        </p:txBody>
      </p:sp>
    </p:spTree>
    <p:extLst>
      <p:ext uri="{BB962C8B-B14F-4D97-AF65-F5344CB8AC3E}">
        <p14:creationId xmlns:p14="http://schemas.microsoft.com/office/powerpoint/2010/main" val="4987518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2209800" y="304800"/>
            <a:ext cx="7772400" cy="1219200"/>
          </a:xfrm>
        </p:spPr>
        <p:txBody>
          <a:bodyPr>
            <a:normAutofit/>
          </a:bodyPr>
          <a:lstStyle/>
          <a:p>
            <a:r>
              <a:rPr lang="en-US"/>
              <a:t>The Entity Relationship Model (continued)</a:t>
            </a:r>
          </a:p>
        </p:txBody>
      </p:sp>
      <p:pic>
        <p:nvPicPr>
          <p:cNvPr id="117771" name="Picture 11" descr="Fig02-0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438400" y="1447800"/>
            <a:ext cx="7391400" cy="46482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0493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What is data model?</a:t>
            </a:r>
          </a:p>
          <a:p>
            <a:r>
              <a:rPr lang="en-US" dirty="0"/>
              <a:t>What is the source of business rules?</a:t>
            </a:r>
          </a:p>
          <a:p>
            <a:r>
              <a:rPr lang="en-US" dirty="0"/>
              <a:t>What is entity relationship model?</a:t>
            </a:r>
          </a:p>
          <a:p>
            <a:endParaRPr lang="en-US" dirty="0"/>
          </a:p>
          <a:p>
            <a:endParaRPr lang="en-US" dirty="0"/>
          </a:p>
        </p:txBody>
      </p:sp>
      <p:sp>
        <p:nvSpPr>
          <p:cNvPr id="5" name="Title 1"/>
          <p:cNvSpPr>
            <a:spLocks noGrp="1"/>
          </p:cNvSpPr>
          <p:nvPr>
            <p:ph type="title"/>
          </p:nvPr>
        </p:nvSpPr>
        <p:spPr/>
        <p:txBody>
          <a:bodyPr/>
          <a:lstStyle/>
          <a:p>
            <a:r>
              <a:rPr lang="en-US" altLang="en-US" b="1" u="sng" dirty="0"/>
              <a:t>Quick Review Question</a:t>
            </a:r>
          </a:p>
        </p:txBody>
      </p:sp>
    </p:spTree>
    <p:extLst>
      <p:ext uri="{BB962C8B-B14F-4D97-AF65-F5344CB8AC3E}">
        <p14:creationId xmlns:p14="http://schemas.microsoft.com/office/powerpoint/2010/main" val="11102007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Data models are simple representations, usually graphical, of complex real-world data structures</a:t>
            </a:r>
          </a:p>
          <a:p>
            <a:r>
              <a:rPr lang="en-US" sz="2800" dirty="0"/>
              <a:t>Business rules are brief, precise, and unambiguous descriptions of a policies, procedures, or principles within a specific organization.</a:t>
            </a:r>
          </a:p>
          <a:p>
            <a:r>
              <a:rPr lang="en-US" sz="2800" dirty="0"/>
              <a:t>Entity relationship models are graphical representation of entities and their relationships in a database structure</a:t>
            </a:r>
          </a:p>
          <a:p>
            <a:endParaRPr lang="en-US" sz="2800" dirty="0"/>
          </a:p>
          <a:p>
            <a:endParaRPr lang="en-US" sz="2800" dirty="0"/>
          </a:p>
          <a:p>
            <a:endParaRPr lang="en-US" sz="2800" dirty="0"/>
          </a:p>
          <a:p>
            <a:endParaRPr lang="en-US" sz="2800" dirty="0"/>
          </a:p>
          <a:p>
            <a:endParaRPr lang="en-US" sz="2800" dirty="0"/>
          </a:p>
        </p:txBody>
      </p:sp>
      <p:sp>
        <p:nvSpPr>
          <p:cNvPr id="5" name="Text Box 2"/>
          <p:cNvSpPr txBox="1">
            <a:spLocks noChangeArrowheads="1"/>
          </p:cNvSpPr>
          <p:nvPr/>
        </p:nvSpPr>
        <p:spPr bwMode="auto">
          <a:xfrm>
            <a:off x="1788465" y="411164"/>
            <a:ext cx="7690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3600" b="1" u="sng" dirty="0">
                <a:latin typeface="Century Gothic" panose="020B0502020202020204" pitchFamily="34" charset="0"/>
                <a:ea typeface="新細明體" pitchFamily="18" charset="-120"/>
              </a:rPr>
              <a:t>Summary of Main Teaching Points</a:t>
            </a:r>
            <a:endParaRPr lang="en-US" altLang="zh-TW" sz="36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6023669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2117095" y="569139"/>
            <a:ext cx="562365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4114801" y="22860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7045015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Characteristics of relational table</a:t>
            </a:r>
          </a:p>
          <a:p>
            <a:r>
              <a:rPr lang="en-US" dirty="0"/>
              <a:t>Different types of keys</a:t>
            </a:r>
          </a:p>
          <a:p>
            <a:r>
              <a:rPr lang="en-US" dirty="0"/>
              <a:t>Integrity rules </a:t>
            </a:r>
          </a:p>
          <a:p>
            <a:r>
              <a:rPr lang="en-US"/>
              <a:t>Data dictionary</a:t>
            </a:r>
            <a:endParaRPr lang="en-US" dirty="0"/>
          </a:p>
        </p:txBody>
      </p:sp>
      <p:sp>
        <p:nvSpPr>
          <p:cNvPr id="5" name="Text Box 3"/>
          <p:cNvSpPr txBox="1">
            <a:spLocks noGrp="1" noChangeArrowheads="1"/>
          </p:cNvSpPr>
          <p:nvPr>
            <p:ph type="title"/>
          </p:nvPr>
        </p:nvSpPr>
        <p:spPr bwMode="auto">
          <a:xfrm>
            <a:off x="2848067" y="569139"/>
            <a:ext cx="45047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u="sng" dirty="0">
                <a:solidFill>
                  <a:srgbClr val="003366"/>
                </a:solidFill>
              </a:rPr>
              <a:t>What we will cover next</a:t>
            </a:r>
            <a:endParaRPr lang="en-US" altLang="en-US" u="sng" dirty="0">
              <a:solidFill>
                <a:srgbClr val="003366"/>
              </a:solidFill>
            </a:endParaRPr>
          </a:p>
        </p:txBody>
      </p:sp>
    </p:spTree>
    <p:extLst>
      <p:ext uri="{BB962C8B-B14F-4D97-AF65-F5344CB8AC3E}">
        <p14:creationId xmlns:p14="http://schemas.microsoft.com/office/powerpoint/2010/main" val="4036136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4"/>
          <p:cNvSpPr>
            <a:spLocks noGrp="1" noChangeArrowheads="1"/>
          </p:cNvSpPr>
          <p:nvPr>
            <p:ph type="title"/>
          </p:nvPr>
        </p:nvSpPr>
        <p:spPr/>
        <p:txBody>
          <a:bodyPr>
            <a:normAutofit/>
          </a:bodyPr>
          <a:lstStyle/>
          <a:p>
            <a:r>
              <a:rPr lang="en-US"/>
              <a:t>The Importance of Data Models (continued)</a:t>
            </a:r>
          </a:p>
        </p:txBody>
      </p:sp>
      <p:sp>
        <p:nvSpPr>
          <p:cNvPr id="78853" name="Rectangle 5"/>
          <p:cNvSpPr>
            <a:spLocks noGrp="1" noChangeArrowheads="1"/>
          </p:cNvSpPr>
          <p:nvPr>
            <p:ph idx="1"/>
          </p:nvPr>
        </p:nvSpPr>
        <p:spPr/>
        <p:txBody>
          <a:bodyPr/>
          <a:lstStyle/>
          <a:p>
            <a:r>
              <a:rPr lang="en-US"/>
              <a:t>End-users have different views and needs for data</a:t>
            </a:r>
          </a:p>
          <a:p>
            <a:r>
              <a:rPr lang="en-US"/>
              <a:t>Data model organizes data for various users</a:t>
            </a:r>
          </a:p>
        </p:txBody>
      </p:sp>
    </p:spTree>
    <p:extLst>
      <p:ext uri="{BB962C8B-B14F-4D97-AF65-F5344CB8AC3E}">
        <p14:creationId xmlns:p14="http://schemas.microsoft.com/office/powerpoint/2010/main" val="2457127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Grp="1" noChangeArrowheads="1"/>
          </p:cNvSpPr>
          <p:nvPr>
            <p:ph type="title"/>
          </p:nvPr>
        </p:nvSpPr>
        <p:spPr>
          <a:xfrm>
            <a:off x="2209800" y="457200"/>
            <a:ext cx="7772400" cy="1143000"/>
          </a:xfrm>
        </p:spPr>
        <p:txBody>
          <a:bodyPr/>
          <a:lstStyle/>
          <a:p>
            <a:r>
              <a:rPr lang="en-US"/>
              <a:t>Data Model Basic Building Blocks</a:t>
            </a:r>
          </a:p>
        </p:txBody>
      </p:sp>
      <p:sp>
        <p:nvSpPr>
          <p:cNvPr id="79877" name="Rectangle 5"/>
          <p:cNvSpPr>
            <a:spLocks noGrp="1" noChangeArrowheads="1"/>
          </p:cNvSpPr>
          <p:nvPr>
            <p:ph idx="1"/>
          </p:nvPr>
        </p:nvSpPr>
        <p:spPr>
          <a:xfrm>
            <a:off x="2209800" y="1524000"/>
            <a:ext cx="7772400" cy="4114800"/>
          </a:xfrm>
        </p:spPr>
        <p:txBody>
          <a:bodyPr>
            <a:normAutofit lnSpcReduction="10000"/>
          </a:bodyPr>
          <a:lstStyle/>
          <a:p>
            <a:r>
              <a:rPr lang="en-US" dirty="0"/>
              <a:t>Entity - anything about which data are to be collected and stored</a:t>
            </a:r>
          </a:p>
          <a:p>
            <a:r>
              <a:rPr lang="en-US" dirty="0"/>
              <a:t>Attribute - a characteristic of an entity</a:t>
            </a:r>
          </a:p>
          <a:p>
            <a:r>
              <a:rPr lang="en-US" dirty="0"/>
              <a:t>Relationship - describes an association among entities</a:t>
            </a:r>
          </a:p>
          <a:p>
            <a:pPr lvl="1"/>
            <a:r>
              <a:rPr lang="en-US" dirty="0"/>
              <a:t>One-to-many (1:M) relationship </a:t>
            </a:r>
            <a:r>
              <a:rPr lang="en-US" dirty="0" smtClean="0"/>
              <a:t>(parent child)</a:t>
            </a:r>
            <a:endParaRPr lang="en-US" dirty="0"/>
          </a:p>
          <a:p>
            <a:pPr lvl="1"/>
            <a:r>
              <a:rPr lang="en-US" dirty="0"/>
              <a:t>Many-to-many (M:N or M:M) </a:t>
            </a:r>
            <a:r>
              <a:rPr lang="en-US" dirty="0" smtClean="0"/>
              <a:t>relationship(courses and teachers)</a:t>
            </a:r>
            <a:endParaRPr lang="en-US" dirty="0"/>
          </a:p>
          <a:p>
            <a:pPr lvl="1"/>
            <a:r>
              <a:rPr lang="en-US" dirty="0"/>
              <a:t>One-to-one (1:1) </a:t>
            </a:r>
            <a:r>
              <a:rPr lang="en-US" dirty="0" smtClean="0"/>
              <a:t>relationship(student and id, user and profile)</a:t>
            </a:r>
            <a:endParaRPr lang="en-US" dirty="0"/>
          </a:p>
          <a:p>
            <a:r>
              <a:rPr lang="en-US" dirty="0"/>
              <a:t>Constraint - a restriction placed on the data</a:t>
            </a:r>
          </a:p>
        </p:txBody>
      </p:sp>
    </p:spTree>
    <p:extLst>
      <p:ext uri="{BB962C8B-B14F-4D97-AF65-F5344CB8AC3E}">
        <p14:creationId xmlns:p14="http://schemas.microsoft.com/office/powerpoint/2010/main" val="1464376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2209800" y="533400"/>
            <a:ext cx="7772400" cy="1143000"/>
          </a:xfrm>
        </p:spPr>
        <p:txBody>
          <a:bodyPr/>
          <a:lstStyle/>
          <a:p>
            <a:r>
              <a:rPr lang="en-US"/>
              <a:t>Business Rules</a:t>
            </a:r>
          </a:p>
        </p:txBody>
      </p:sp>
      <p:sp>
        <p:nvSpPr>
          <p:cNvPr id="80901" name="Rectangle 5"/>
          <p:cNvSpPr>
            <a:spLocks noGrp="1" noChangeArrowheads="1"/>
          </p:cNvSpPr>
          <p:nvPr>
            <p:ph idx="1"/>
          </p:nvPr>
        </p:nvSpPr>
        <p:spPr>
          <a:xfrm>
            <a:off x="2209800" y="1828800"/>
            <a:ext cx="7772400" cy="4114800"/>
          </a:xfrm>
        </p:spPr>
        <p:txBody>
          <a:bodyPr>
            <a:normAutofit/>
          </a:bodyPr>
          <a:lstStyle/>
          <a:p>
            <a:r>
              <a:rPr lang="en-US" dirty="0"/>
              <a:t>Brief, precise, and unambiguous descriptions of a policies, procedures, or principles within a specific organization</a:t>
            </a:r>
          </a:p>
          <a:p>
            <a:r>
              <a:rPr lang="en-US" dirty="0"/>
              <a:t>Apply to any organization that stores and uses data to generate information</a:t>
            </a:r>
          </a:p>
          <a:p>
            <a:r>
              <a:rPr lang="en-US" dirty="0"/>
              <a:t>Description of </a:t>
            </a:r>
            <a:r>
              <a:rPr lang="en-US" b="1" dirty="0"/>
              <a:t>operations</a:t>
            </a:r>
            <a:r>
              <a:rPr lang="en-US" dirty="0"/>
              <a:t> that help to create and enforce actions within that organization’s environment</a:t>
            </a:r>
          </a:p>
        </p:txBody>
      </p:sp>
    </p:spTree>
    <p:extLst>
      <p:ext uri="{BB962C8B-B14F-4D97-AF65-F5344CB8AC3E}">
        <p14:creationId xmlns:p14="http://schemas.microsoft.com/office/powerpoint/2010/main" val="2282988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0C09830CF6CB84B8D12D02B69700FAF" ma:contentTypeVersion="14" ma:contentTypeDescription="Create a new document." ma:contentTypeScope="" ma:versionID="91bb3fc2fda44f6dca498e4986d3c34f">
  <xsd:schema xmlns:xsd="http://www.w3.org/2001/XMLSchema" xmlns:xs="http://www.w3.org/2001/XMLSchema" xmlns:p="http://schemas.microsoft.com/office/2006/metadata/properties" xmlns:ns3="c0f90a4e-2534-4174-991f-0eb794d5b859" xmlns:ns4="d2981e9c-0c44-4237-a41f-50944ddb2e5d" targetNamespace="http://schemas.microsoft.com/office/2006/metadata/properties" ma:root="true" ma:fieldsID="d346f1bbf5bc0d23fe733b73729b7857" ns3:_="" ns4:_="">
    <xsd:import namespace="c0f90a4e-2534-4174-991f-0eb794d5b859"/>
    <xsd:import namespace="d2981e9c-0c44-4237-a41f-50944ddb2e5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OCR"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90a4e-2534-4174-991f-0eb794d5b8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981e9c-0c44-4237-a41f-50944ddb2e5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2.xml><?xml version="1.0" encoding="utf-8"?>
<ds:datastoreItem xmlns:ds="http://schemas.openxmlformats.org/officeDocument/2006/customXml" ds:itemID="{6ED3909F-E191-4C23-B23C-BA46B5ADDDA2}">
  <ds:schemaRefs>
    <ds:schemaRef ds:uri="http://purl.org/dc/terms/"/>
    <ds:schemaRef ds:uri="http://schemas.microsoft.com/office/2006/documentManagement/types"/>
    <ds:schemaRef ds:uri="d2981e9c-0c44-4237-a41f-50944ddb2e5d"/>
    <ds:schemaRef ds:uri="http://schemas.microsoft.com/office/infopath/2007/PartnerControls"/>
    <ds:schemaRef ds:uri="http://purl.org/dc/elements/1.1/"/>
    <ds:schemaRef ds:uri="http://schemas.microsoft.com/office/2006/metadata/properties"/>
    <ds:schemaRef ds:uri="c0f90a4e-2534-4174-991f-0eb794d5b859"/>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AB6039F5-814C-4C5B-A6B0-438D9C48FD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90a4e-2534-4174-991f-0eb794d5b859"/>
    <ds:schemaRef ds:uri="d2981e9c-0c44-4237-a41f-50944ddb2e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1589</TotalTime>
  <Pages>11</Pages>
  <Words>2875</Words>
  <Application>Microsoft Office PowerPoint</Application>
  <PresentationFormat>Custom</PresentationFormat>
  <Paragraphs>445</Paragraphs>
  <Slides>64</Slides>
  <Notes>35</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UCTI-Template-foundation-level</vt:lpstr>
      <vt:lpstr>Introduction to Databases CT042-3-1-IDB</vt:lpstr>
      <vt:lpstr>Topic &amp; Structure of The Lesson</vt:lpstr>
      <vt:lpstr>Learning Outcomes</vt:lpstr>
      <vt:lpstr>Key Terms You Must Be Able To Use</vt:lpstr>
      <vt:lpstr>In this chapter, you will learn:</vt:lpstr>
      <vt:lpstr>The Importance of Data Models</vt:lpstr>
      <vt:lpstr>The Importance of Data Models (continued)</vt:lpstr>
      <vt:lpstr>Data Model Basic Building Blocks</vt:lpstr>
      <vt:lpstr>Business Rules</vt:lpstr>
      <vt:lpstr>Business Rules (continued)</vt:lpstr>
      <vt:lpstr>Discovering Business Rules</vt:lpstr>
      <vt:lpstr>Discovering Business Rules (continued)</vt:lpstr>
      <vt:lpstr>The Evolution of Data Models (continued)</vt:lpstr>
      <vt:lpstr>Data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Hierarchical Data Model</vt:lpstr>
      <vt:lpstr>The Network Model</vt:lpstr>
      <vt:lpstr>The Relational Model</vt:lpstr>
      <vt:lpstr>The Relational Model (continued)</vt:lpstr>
      <vt:lpstr>The Relational Model (continued)</vt:lpstr>
      <vt:lpstr>The Relational Model (continued)</vt:lpstr>
      <vt:lpstr>The Relational Model (continued)</vt:lpstr>
      <vt:lpstr>The Entity Relationship Model</vt:lpstr>
      <vt:lpstr>The Entity Relationship Model (continued)</vt:lpstr>
      <vt:lpstr>Story for an ER Diagram: Student Attendance System</vt:lpstr>
      <vt:lpstr>Entities</vt:lpstr>
      <vt:lpstr>Entities…</vt:lpstr>
      <vt:lpstr>PowerPoint Presentation</vt:lpstr>
      <vt:lpstr>Example</vt:lpstr>
      <vt:lpstr>Banking System ER Model</vt:lpstr>
      <vt:lpstr>Scenario..</vt:lpstr>
      <vt:lpstr>Scenario..</vt:lpstr>
      <vt:lpstr>Entities</vt:lpstr>
      <vt:lpstr>Entities..</vt:lpstr>
      <vt:lpstr>Relationship ..</vt:lpstr>
      <vt:lpstr>Relationship cont..</vt:lpstr>
      <vt:lpstr>Summary: </vt:lpstr>
      <vt:lpstr>The Entity Relationship Model (continued)</vt:lpstr>
      <vt:lpstr>The Entity Relationship Model (continued)</vt:lpstr>
      <vt:lpstr>Quick Review Question</vt:lpstr>
      <vt:lpstr>PowerPoint Presentation</vt:lpstr>
      <vt:lpstr>Question and Answer Session</vt:lpstr>
      <vt:lpstr>What we will cover next</vt:lpstr>
    </vt:vector>
  </TitlesOfParts>
  <Company>APU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HP</cp:lastModifiedBy>
  <cp:revision>356</cp:revision>
  <cp:lastPrinted>2023-02-03T03:07:34Z</cp:lastPrinted>
  <dcterms:created xsi:type="dcterms:W3CDTF">2005-08-02T10:18:20Z</dcterms:created>
  <dcterms:modified xsi:type="dcterms:W3CDTF">2024-11-22T04:13:43Z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0x01010050C09830CF6CB84B8D12D02B69700FAF</vt:lpwstr>
  </property>
</Properties>
</file>